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4"/>
  </p:notesMasterIdLst>
  <p:sldIdLst>
    <p:sldId id="256" r:id="rId2"/>
    <p:sldId id="359" r:id="rId3"/>
    <p:sldId id="360" r:id="rId4"/>
    <p:sldId id="408" r:id="rId5"/>
    <p:sldId id="421" r:id="rId6"/>
    <p:sldId id="362" r:id="rId7"/>
    <p:sldId id="378" r:id="rId8"/>
    <p:sldId id="363" r:id="rId9"/>
    <p:sldId id="364" r:id="rId10"/>
    <p:sldId id="379" r:id="rId11"/>
    <p:sldId id="370" r:id="rId12"/>
    <p:sldId id="365" r:id="rId13"/>
    <p:sldId id="369" r:id="rId14"/>
    <p:sldId id="371" r:id="rId15"/>
    <p:sldId id="373" r:id="rId16"/>
    <p:sldId id="374" r:id="rId17"/>
    <p:sldId id="375" r:id="rId18"/>
    <p:sldId id="376" r:id="rId19"/>
    <p:sldId id="377" r:id="rId20"/>
    <p:sldId id="372" r:id="rId21"/>
    <p:sldId id="366" r:id="rId22"/>
    <p:sldId id="424" r:id="rId23"/>
    <p:sldId id="367" r:id="rId24"/>
    <p:sldId id="382" r:id="rId25"/>
    <p:sldId id="380" r:id="rId26"/>
    <p:sldId id="383" r:id="rId27"/>
    <p:sldId id="384" r:id="rId28"/>
    <p:sldId id="389" r:id="rId29"/>
    <p:sldId id="381" r:id="rId30"/>
    <p:sldId id="385" r:id="rId31"/>
    <p:sldId id="387" r:id="rId32"/>
    <p:sldId id="388" r:id="rId33"/>
    <p:sldId id="386" r:id="rId34"/>
    <p:sldId id="368" r:id="rId35"/>
    <p:sldId id="393" r:id="rId36"/>
    <p:sldId id="390" r:id="rId37"/>
    <p:sldId id="391" r:id="rId38"/>
    <p:sldId id="392" r:id="rId39"/>
    <p:sldId id="395" r:id="rId40"/>
    <p:sldId id="394" r:id="rId41"/>
    <p:sldId id="436" r:id="rId42"/>
    <p:sldId id="443" r:id="rId43"/>
    <p:sldId id="444" r:id="rId44"/>
    <p:sldId id="396" r:id="rId45"/>
    <p:sldId id="397" r:id="rId46"/>
    <p:sldId id="398" r:id="rId47"/>
    <p:sldId id="399" r:id="rId48"/>
    <p:sldId id="437" r:id="rId49"/>
    <p:sldId id="400" r:id="rId50"/>
    <p:sldId id="401" r:id="rId51"/>
    <p:sldId id="402" r:id="rId52"/>
    <p:sldId id="438" r:id="rId53"/>
    <p:sldId id="441" r:id="rId54"/>
    <p:sldId id="447" r:id="rId55"/>
    <p:sldId id="439" r:id="rId56"/>
    <p:sldId id="403" r:id="rId57"/>
    <p:sldId id="440" r:id="rId58"/>
    <p:sldId id="404" r:id="rId59"/>
    <p:sldId id="405" r:id="rId60"/>
    <p:sldId id="406" r:id="rId61"/>
    <p:sldId id="409" r:id="rId62"/>
    <p:sldId id="410" r:id="rId63"/>
    <p:sldId id="411" r:id="rId64"/>
    <p:sldId id="412" r:id="rId65"/>
    <p:sldId id="481" r:id="rId66"/>
    <p:sldId id="413" r:id="rId67"/>
    <p:sldId id="448" r:id="rId68"/>
    <p:sldId id="414" r:id="rId69"/>
    <p:sldId id="476" r:id="rId70"/>
    <p:sldId id="480" r:id="rId71"/>
    <p:sldId id="478" r:id="rId72"/>
    <p:sldId id="477" r:id="rId73"/>
    <p:sldId id="479" r:id="rId74"/>
    <p:sldId id="442" r:id="rId75"/>
    <p:sldId id="449" r:id="rId76"/>
    <p:sldId id="450" r:id="rId77"/>
    <p:sldId id="451" r:id="rId78"/>
    <p:sldId id="452" r:id="rId79"/>
    <p:sldId id="455" r:id="rId80"/>
    <p:sldId id="456" r:id="rId81"/>
    <p:sldId id="458" r:id="rId82"/>
    <p:sldId id="462" r:id="rId83"/>
    <p:sldId id="463" r:id="rId84"/>
    <p:sldId id="464" r:id="rId85"/>
    <p:sldId id="467" r:id="rId86"/>
    <p:sldId id="468" r:id="rId87"/>
    <p:sldId id="474" r:id="rId88"/>
    <p:sldId id="475" r:id="rId89"/>
    <p:sldId id="415" r:id="rId90"/>
    <p:sldId id="416" r:id="rId91"/>
    <p:sldId id="417" r:id="rId92"/>
    <p:sldId id="418" r:id="rId93"/>
    <p:sldId id="419" r:id="rId94"/>
    <p:sldId id="420" r:id="rId95"/>
    <p:sldId id="407" r:id="rId96"/>
    <p:sldId id="422" r:id="rId97"/>
    <p:sldId id="423" r:id="rId98"/>
    <p:sldId id="425" r:id="rId99"/>
    <p:sldId id="484" r:id="rId100"/>
    <p:sldId id="434" r:id="rId101"/>
    <p:sldId id="429" r:id="rId102"/>
    <p:sldId id="426" r:id="rId103"/>
    <p:sldId id="427" r:id="rId104"/>
    <p:sldId id="428" r:id="rId105"/>
    <p:sldId id="430" r:id="rId106"/>
    <p:sldId id="431" r:id="rId107"/>
    <p:sldId id="432" r:id="rId108"/>
    <p:sldId id="445" r:id="rId109"/>
    <p:sldId id="446" r:id="rId110"/>
    <p:sldId id="482" r:id="rId111"/>
    <p:sldId id="483" r:id="rId112"/>
    <p:sldId id="281" r:id="rId113"/>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46" autoAdjust="0"/>
    <p:restoredTop sz="94660"/>
  </p:normalViewPr>
  <p:slideViewPr>
    <p:cSldViewPr>
      <p:cViewPr varScale="1">
        <p:scale>
          <a:sx n="68" d="100"/>
          <a:sy n="68" d="100"/>
        </p:scale>
        <p:origin x="1824"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image" Target="../media/image58.emf"/><Relationship Id="rId4" Type="http://schemas.openxmlformats.org/officeDocument/2006/relationships/image" Target="../media/image6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EDA48F75-1DB9-4F60-8599-0FE697249262}" type="datetimeFigureOut">
              <a:rPr lang="en-US" smtClean="0"/>
              <a:pPr/>
              <a:t>8/18/2023</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6A983EDC-C4A2-4A97-89CD-1B19EE3B556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83EDC-C4A2-4A97-89CD-1B19EE3B5569}" type="slidenum">
              <a:rPr lang="en-US" smtClean="0"/>
              <a:pPr/>
              <a:t>40</a:t>
            </a:fld>
            <a:endParaRPr lang="en-US"/>
          </a:p>
        </p:txBody>
      </p:sp>
    </p:spTree>
    <p:extLst>
      <p:ext uri="{BB962C8B-B14F-4D97-AF65-F5344CB8AC3E}">
        <p14:creationId xmlns:p14="http://schemas.microsoft.com/office/powerpoint/2010/main" val="1559432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38EE4A0-A9CD-4719-B4BB-690AFCCE191A}" type="slidenum">
              <a:rPr lang="en-US" altLang="en-US"/>
              <a:pPr/>
              <a:t>75</a:t>
            </a:fld>
            <a:endParaRPr lang="en-US" altLang="en-US"/>
          </a:p>
        </p:txBody>
      </p:sp>
    </p:spTree>
    <p:extLst>
      <p:ext uri="{BB962C8B-B14F-4D97-AF65-F5344CB8AC3E}">
        <p14:creationId xmlns:p14="http://schemas.microsoft.com/office/powerpoint/2010/main" val="3875383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4B135AC8-F05C-4126-B1CD-62D7B70B40CA}" type="slidenum">
              <a:rPr lang="en-US" altLang="en-US"/>
              <a:pPr/>
              <a:t>76</a:t>
            </a:fld>
            <a:endParaRPr lang="en-US" altLang="en-US"/>
          </a:p>
        </p:txBody>
      </p:sp>
    </p:spTree>
    <p:extLst>
      <p:ext uri="{BB962C8B-B14F-4D97-AF65-F5344CB8AC3E}">
        <p14:creationId xmlns:p14="http://schemas.microsoft.com/office/powerpoint/2010/main" val="2809715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293D55CA-80F1-4FD8-9D01-71717C28F1EB}" type="slidenum">
              <a:rPr lang="en-US" altLang="en-US"/>
              <a:pPr/>
              <a:t>82</a:t>
            </a:fld>
            <a:endParaRPr lang="en-US" altLang="en-US"/>
          </a:p>
        </p:txBody>
      </p:sp>
    </p:spTree>
    <p:extLst>
      <p:ext uri="{BB962C8B-B14F-4D97-AF65-F5344CB8AC3E}">
        <p14:creationId xmlns:p14="http://schemas.microsoft.com/office/powerpoint/2010/main" val="1919267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83EDC-C4A2-4A97-89CD-1B19EE3B5569}" type="slidenum">
              <a:rPr lang="en-US" smtClean="0"/>
              <a:pPr/>
              <a:t>100</a:t>
            </a:fld>
            <a:endParaRPr lang="en-US"/>
          </a:p>
        </p:txBody>
      </p:sp>
    </p:spTree>
    <p:extLst>
      <p:ext uri="{BB962C8B-B14F-4D97-AF65-F5344CB8AC3E}">
        <p14:creationId xmlns:p14="http://schemas.microsoft.com/office/powerpoint/2010/main" val="4172809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83EDC-C4A2-4A97-89CD-1B19EE3B5569}" type="slidenum">
              <a:rPr lang="en-US" smtClean="0"/>
              <a:pPr/>
              <a:t>109</a:t>
            </a:fld>
            <a:endParaRPr lang="en-US"/>
          </a:p>
        </p:txBody>
      </p:sp>
    </p:spTree>
    <p:extLst>
      <p:ext uri="{BB962C8B-B14F-4D97-AF65-F5344CB8AC3E}">
        <p14:creationId xmlns:p14="http://schemas.microsoft.com/office/powerpoint/2010/main" val="3113741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00" b="1" i="0">
                <a:solidFill>
                  <a:srgbClr val="CC0000"/>
                </a:solidFill>
                <a:latin typeface="Verdana"/>
                <a:cs typeface="Verdana"/>
              </a:defRPr>
            </a:lvl1pPr>
          </a:lstStyle>
          <a:p>
            <a:pPr marL="12700">
              <a:lnSpc>
                <a:spcPct val="100000"/>
              </a:lnSpc>
              <a:spcBef>
                <a:spcPts val="110"/>
              </a:spcBef>
            </a:pPr>
            <a:r>
              <a:rPr dirty="0"/>
              <a:t>DEPARTMENT </a:t>
            </a:r>
            <a:r>
              <a:rPr spc="-5" dirty="0"/>
              <a:t>OF </a:t>
            </a:r>
            <a:r>
              <a:rPr dirty="0"/>
              <a:t>COMPUTER SCIENCE </a:t>
            </a:r>
            <a:r>
              <a:rPr spc="-5" dirty="0"/>
              <a:t>AND</a:t>
            </a:r>
            <a:r>
              <a:rPr spc="-155" dirty="0"/>
              <a:t> </a:t>
            </a:r>
            <a:r>
              <a:rPr dirty="0"/>
              <a:t>ENGINEERING</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8/18/2023</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Verdana"/>
                <a:cs typeface="Verdana"/>
              </a:defRPr>
            </a:lvl1pPr>
          </a:lstStyle>
          <a:p>
            <a:pPr marL="38100">
              <a:lnSpc>
                <a:spcPct val="100000"/>
              </a:lnSpc>
              <a:spcBef>
                <a:spcPts val="105"/>
              </a:spcBef>
            </a:pPr>
            <a:fld id="{81D60167-4931-47E6-BA6A-407CBD079E47}" type="slidenum">
              <a:rPr spc="-5" dirty="0"/>
              <a:pPr marL="38100">
                <a:lnSpc>
                  <a:spcPct val="100000"/>
                </a:lnSpc>
                <a:spcBef>
                  <a:spcPts val="105"/>
                </a:spcBef>
              </a:pPr>
              <a:t>‹#›</a:t>
            </a:fld>
            <a:r>
              <a:rPr spc="-5" dirty="0"/>
              <a:t>/112</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C00000"/>
                </a:solidFill>
                <a:latin typeface="Bookman Uralic"/>
                <a:cs typeface="Bookman Uralic"/>
              </a:defRPr>
            </a:lvl1pPr>
          </a:lstStyle>
          <a:p>
            <a:endParaRPr/>
          </a:p>
        </p:txBody>
      </p:sp>
      <p:sp>
        <p:nvSpPr>
          <p:cNvPr id="3" name="Holder 3"/>
          <p:cNvSpPr>
            <a:spLocks noGrp="1"/>
          </p:cNvSpPr>
          <p:nvPr>
            <p:ph type="body" idx="1"/>
          </p:nvPr>
        </p:nvSpPr>
        <p:spPr/>
        <p:txBody>
          <a:bodyPr lIns="0" tIns="0" rIns="0" bIns="0"/>
          <a:lstStyle>
            <a:lvl1pPr>
              <a:defRPr sz="30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defRPr sz="1400" b="1" i="0">
                <a:solidFill>
                  <a:srgbClr val="CC0000"/>
                </a:solidFill>
                <a:latin typeface="Verdana"/>
                <a:cs typeface="Verdana"/>
              </a:defRPr>
            </a:lvl1pPr>
          </a:lstStyle>
          <a:p>
            <a:pPr marL="12700">
              <a:lnSpc>
                <a:spcPct val="100000"/>
              </a:lnSpc>
              <a:spcBef>
                <a:spcPts val="110"/>
              </a:spcBef>
            </a:pPr>
            <a:r>
              <a:rPr dirty="0"/>
              <a:t>DEPARTMENT </a:t>
            </a:r>
            <a:r>
              <a:rPr spc="-5" dirty="0"/>
              <a:t>OF </a:t>
            </a:r>
            <a:r>
              <a:rPr dirty="0"/>
              <a:t>COMPUTER SCIENCE </a:t>
            </a:r>
            <a:r>
              <a:rPr spc="-5" dirty="0"/>
              <a:t>AND</a:t>
            </a:r>
            <a:r>
              <a:rPr spc="-155" dirty="0"/>
              <a:t> </a:t>
            </a:r>
            <a:r>
              <a:rPr dirty="0"/>
              <a:t>ENGINEERING</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8/18/2023</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Verdana"/>
                <a:cs typeface="Verdana"/>
              </a:defRPr>
            </a:lvl1pPr>
          </a:lstStyle>
          <a:p>
            <a:pPr marL="38100">
              <a:lnSpc>
                <a:spcPct val="100000"/>
              </a:lnSpc>
              <a:spcBef>
                <a:spcPts val="105"/>
              </a:spcBef>
            </a:pPr>
            <a:fld id="{81D60167-4931-47E6-BA6A-407CBD079E47}" type="slidenum">
              <a:rPr spc="-5" dirty="0"/>
              <a:pPr marL="38100">
                <a:lnSpc>
                  <a:spcPct val="100000"/>
                </a:lnSpc>
                <a:spcBef>
                  <a:spcPts val="105"/>
                </a:spcBef>
              </a:pPr>
              <a:t>‹#›</a:t>
            </a:fld>
            <a:r>
              <a:rPr spc="-5" dirty="0"/>
              <a:t>/112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C00000"/>
                </a:solidFill>
                <a:latin typeface="Bookman Uralic"/>
                <a:cs typeface="Bookman Uralic"/>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1" i="0">
                <a:solidFill>
                  <a:srgbClr val="CC0000"/>
                </a:solidFill>
                <a:latin typeface="Verdana"/>
                <a:cs typeface="Verdana"/>
              </a:defRPr>
            </a:lvl1pPr>
          </a:lstStyle>
          <a:p>
            <a:pPr marL="12700">
              <a:lnSpc>
                <a:spcPct val="100000"/>
              </a:lnSpc>
              <a:spcBef>
                <a:spcPts val="110"/>
              </a:spcBef>
            </a:pPr>
            <a:r>
              <a:rPr dirty="0"/>
              <a:t>DEPARTMENT </a:t>
            </a:r>
            <a:r>
              <a:rPr spc="-5" dirty="0"/>
              <a:t>OF </a:t>
            </a:r>
            <a:r>
              <a:rPr dirty="0"/>
              <a:t>COMPUTER SCIENCE </a:t>
            </a:r>
            <a:r>
              <a:rPr spc="-5" dirty="0"/>
              <a:t>AND</a:t>
            </a:r>
            <a:r>
              <a:rPr spc="-155" dirty="0"/>
              <a:t> </a:t>
            </a:r>
            <a:r>
              <a:rPr dirty="0"/>
              <a:t>ENGINEERING</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8/18/2023</a:t>
            </a:fld>
            <a:endParaRPr lang="en-US"/>
          </a:p>
        </p:txBody>
      </p:sp>
      <p:sp>
        <p:nvSpPr>
          <p:cNvPr id="7" name="Holder 7"/>
          <p:cNvSpPr>
            <a:spLocks noGrp="1"/>
          </p:cNvSpPr>
          <p:nvPr>
            <p:ph type="sldNum" sz="quarter" idx="7"/>
          </p:nvPr>
        </p:nvSpPr>
        <p:spPr/>
        <p:txBody>
          <a:bodyPr lIns="0" tIns="0" rIns="0" bIns="0"/>
          <a:lstStyle>
            <a:lvl1pPr>
              <a:defRPr sz="1200" b="0" i="0">
                <a:solidFill>
                  <a:schemeClr val="tx1"/>
                </a:solidFill>
                <a:latin typeface="Verdana"/>
                <a:cs typeface="Verdana"/>
              </a:defRPr>
            </a:lvl1pPr>
          </a:lstStyle>
          <a:p>
            <a:pPr marL="38100">
              <a:lnSpc>
                <a:spcPct val="100000"/>
              </a:lnSpc>
              <a:spcBef>
                <a:spcPts val="105"/>
              </a:spcBef>
            </a:pPr>
            <a:fld id="{81D60167-4931-47E6-BA6A-407CBD079E47}" type="slidenum">
              <a:rPr spc="-5" dirty="0"/>
              <a:pPr marL="38100">
                <a:lnSpc>
                  <a:spcPct val="100000"/>
                </a:lnSpc>
                <a:spcBef>
                  <a:spcPts val="105"/>
                </a:spcBef>
              </a:pPr>
              <a:t>‹#›</a:t>
            </a:fld>
            <a:r>
              <a:rPr spc="-5" dirty="0"/>
              <a:t>/112</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C00000"/>
                </a:solidFill>
                <a:latin typeface="Bookman Uralic"/>
                <a:cs typeface="Bookman Uralic"/>
              </a:defRPr>
            </a:lvl1pPr>
          </a:lstStyle>
          <a:p>
            <a:endParaRPr/>
          </a:p>
        </p:txBody>
      </p:sp>
      <p:sp>
        <p:nvSpPr>
          <p:cNvPr id="3" name="Holder 3"/>
          <p:cNvSpPr>
            <a:spLocks noGrp="1"/>
          </p:cNvSpPr>
          <p:nvPr>
            <p:ph type="ftr" sz="quarter" idx="5"/>
          </p:nvPr>
        </p:nvSpPr>
        <p:spPr/>
        <p:txBody>
          <a:bodyPr lIns="0" tIns="0" rIns="0" bIns="0"/>
          <a:lstStyle>
            <a:lvl1pPr>
              <a:defRPr sz="1400" b="1" i="0">
                <a:solidFill>
                  <a:srgbClr val="CC0000"/>
                </a:solidFill>
                <a:latin typeface="Verdana"/>
                <a:cs typeface="Verdana"/>
              </a:defRPr>
            </a:lvl1pPr>
          </a:lstStyle>
          <a:p>
            <a:pPr marL="12700">
              <a:lnSpc>
                <a:spcPct val="100000"/>
              </a:lnSpc>
              <a:spcBef>
                <a:spcPts val="110"/>
              </a:spcBef>
            </a:pPr>
            <a:r>
              <a:rPr dirty="0"/>
              <a:t>DEPARTMENT </a:t>
            </a:r>
            <a:r>
              <a:rPr spc="-5" dirty="0"/>
              <a:t>OF </a:t>
            </a:r>
            <a:r>
              <a:rPr dirty="0"/>
              <a:t>COMPUTER SCIENCE </a:t>
            </a:r>
            <a:r>
              <a:rPr spc="-5" dirty="0"/>
              <a:t>AND</a:t>
            </a:r>
            <a:r>
              <a:rPr spc="-155" dirty="0"/>
              <a:t> </a:t>
            </a:r>
            <a:r>
              <a:rPr dirty="0"/>
              <a:t>ENGINEERING</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8/18/2023</a:t>
            </a:fld>
            <a:endParaRPr lang="en-US"/>
          </a:p>
        </p:txBody>
      </p:sp>
      <p:sp>
        <p:nvSpPr>
          <p:cNvPr id="5" name="Holder 5"/>
          <p:cNvSpPr>
            <a:spLocks noGrp="1"/>
          </p:cNvSpPr>
          <p:nvPr>
            <p:ph type="sldNum" sz="quarter" idx="7"/>
          </p:nvPr>
        </p:nvSpPr>
        <p:spPr/>
        <p:txBody>
          <a:bodyPr lIns="0" tIns="0" rIns="0" bIns="0"/>
          <a:lstStyle>
            <a:lvl1pPr>
              <a:defRPr sz="1200" b="0" i="0">
                <a:solidFill>
                  <a:schemeClr val="tx1"/>
                </a:solidFill>
                <a:latin typeface="Verdana"/>
                <a:cs typeface="Verdana"/>
              </a:defRPr>
            </a:lvl1pPr>
          </a:lstStyle>
          <a:p>
            <a:pPr marL="38100">
              <a:lnSpc>
                <a:spcPct val="100000"/>
              </a:lnSpc>
              <a:spcBef>
                <a:spcPts val="105"/>
              </a:spcBef>
            </a:pPr>
            <a:fld id="{81D60167-4931-47E6-BA6A-407CBD079E47}" type="slidenum">
              <a:rPr spc="-5" dirty="0"/>
              <a:pPr marL="38100">
                <a:lnSpc>
                  <a:spcPct val="100000"/>
                </a:lnSpc>
                <a:spcBef>
                  <a:spcPts val="105"/>
                </a:spcBef>
              </a:pPr>
              <a:t>‹#›</a:t>
            </a:fld>
            <a:r>
              <a:rPr spc="-5" dirty="0"/>
              <a:t>/112</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09600" y="1566862"/>
            <a:ext cx="4655820" cy="109855"/>
          </a:xfrm>
          <a:custGeom>
            <a:avLst/>
            <a:gdLst/>
            <a:ahLst/>
            <a:cxnLst/>
            <a:rect l="l" t="t" r="r" b="b"/>
            <a:pathLst>
              <a:path w="4655820" h="109855">
                <a:moveTo>
                  <a:pt x="4655566" y="0"/>
                </a:moveTo>
                <a:lnTo>
                  <a:pt x="0" y="0"/>
                </a:lnTo>
                <a:lnTo>
                  <a:pt x="0" y="109537"/>
                </a:lnTo>
                <a:lnTo>
                  <a:pt x="4655566" y="109537"/>
                </a:lnTo>
                <a:lnTo>
                  <a:pt x="4655566" y="0"/>
                </a:lnTo>
                <a:close/>
              </a:path>
            </a:pathLst>
          </a:custGeom>
          <a:solidFill>
            <a:srgbClr val="CC0000"/>
          </a:solidFill>
        </p:spPr>
        <p:txBody>
          <a:bodyPr wrap="square" lIns="0" tIns="0" rIns="0" bIns="0" rtlCol="0"/>
          <a:lstStyle/>
          <a:p>
            <a:endParaRPr/>
          </a:p>
        </p:txBody>
      </p:sp>
      <p:sp>
        <p:nvSpPr>
          <p:cNvPr id="17" name="bg object 17"/>
          <p:cNvSpPr/>
          <p:nvPr/>
        </p:nvSpPr>
        <p:spPr>
          <a:xfrm>
            <a:off x="609600" y="1566925"/>
            <a:ext cx="7958455" cy="0"/>
          </a:xfrm>
          <a:custGeom>
            <a:avLst/>
            <a:gdLst/>
            <a:ahLst/>
            <a:cxnLst/>
            <a:rect l="l" t="t" r="r" b="b"/>
            <a:pathLst>
              <a:path w="7958455">
                <a:moveTo>
                  <a:pt x="0" y="0"/>
                </a:moveTo>
                <a:lnTo>
                  <a:pt x="7958201" y="0"/>
                </a:lnTo>
              </a:path>
            </a:pathLst>
          </a:custGeom>
          <a:ln w="12700">
            <a:solidFill>
              <a:srgbClr val="CC0000"/>
            </a:solidFill>
          </a:ln>
        </p:spPr>
        <p:txBody>
          <a:bodyPr wrap="square" lIns="0" tIns="0" rIns="0" bIns="0" rtlCol="0"/>
          <a:lstStyle/>
          <a:p>
            <a:endParaRPr/>
          </a:p>
        </p:txBody>
      </p:sp>
      <p:sp>
        <p:nvSpPr>
          <p:cNvPr id="18" name="bg object 18"/>
          <p:cNvSpPr/>
          <p:nvPr/>
        </p:nvSpPr>
        <p:spPr>
          <a:xfrm>
            <a:off x="609600" y="6172200"/>
            <a:ext cx="7924800" cy="0"/>
          </a:xfrm>
          <a:custGeom>
            <a:avLst/>
            <a:gdLst/>
            <a:ahLst/>
            <a:cxnLst/>
            <a:rect l="l" t="t" r="r" b="b"/>
            <a:pathLst>
              <a:path w="7924800">
                <a:moveTo>
                  <a:pt x="0" y="0"/>
                </a:moveTo>
                <a:lnTo>
                  <a:pt x="7924800" y="0"/>
                </a:lnTo>
              </a:path>
            </a:pathLst>
          </a:custGeom>
          <a:ln w="12700">
            <a:solidFill>
              <a:srgbClr val="CC0000"/>
            </a:solidFill>
          </a:ln>
        </p:spPr>
        <p:txBody>
          <a:bodyPr wrap="square" lIns="0" tIns="0" rIns="0" bIns="0" rtlCol="0"/>
          <a:lstStyle/>
          <a:p>
            <a:endParaRPr/>
          </a:p>
        </p:txBody>
      </p:sp>
      <p:sp>
        <p:nvSpPr>
          <p:cNvPr id="19" name="bg object 19"/>
          <p:cNvSpPr/>
          <p:nvPr/>
        </p:nvSpPr>
        <p:spPr>
          <a:xfrm>
            <a:off x="1452387" y="2360032"/>
            <a:ext cx="6396212" cy="2993970"/>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1400" b="1" i="0">
                <a:solidFill>
                  <a:srgbClr val="CC0000"/>
                </a:solidFill>
                <a:latin typeface="Verdana"/>
                <a:cs typeface="Verdana"/>
              </a:defRPr>
            </a:lvl1pPr>
          </a:lstStyle>
          <a:p>
            <a:pPr marL="12700">
              <a:lnSpc>
                <a:spcPct val="100000"/>
              </a:lnSpc>
              <a:spcBef>
                <a:spcPts val="110"/>
              </a:spcBef>
            </a:pPr>
            <a:r>
              <a:rPr dirty="0"/>
              <a:t>DEPARTMENT </a:t>
            </a:r>
            <a:r>
              <a:rPr spc="-5" dirty="0"/>
              <a:t>OF </a:t>
            </a:r>
            <a:r>
              <a:rPr dirty="0"/>
              <a:t>COMPUTER SCIENCE </a:t>
            </a:r>
            <a:r>
              <a:rPr spc="-5" dirty="0"/>
              <a:t>AND</a:t>
            </a:r>
            <a:r>
              <a:rPr spc="-155" dirty="0"/>
              <a:t> </a:t>
            </a:r>
            <a:r>
              <a:rPr dirty="0"/>
              <a:t>ENGINEERING</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8/18/2023</a:t>
            </a:fld>
            <a:endParaRPr lang="en-US"/>
          </a:p>
        </p:txBody>
      </p:sp>
      <p:sp>
        <p:nvSpPr>
          <p:cNvPr id="4" name="Holder 4"/>
          <p:cNvSpPr>
            <a:spLocks noGrp="1"/>
          </p:cNvSpPr>
          <p:nvPr>
            <p:ph type="sldNum" sz="quarter" idx="7"/>
          </p:nvPr>
        </p:nvSpPr>
        <p:spPr/>
        <p:txBody>
          <a:bodyPr lIns="0" tIns="0" rIns="0" bIns="0"/>
          <a:lstStyle>
            <a:lvl1pPr>
              <a:defRPr sz="1200" b="0" i="0">
                <a:solidFill>
                  <a:schemeClr val="tx1"/>
                </a:solidFill>
                <a:latin typeface="Verdana"/>
                <a:cs typeface="Verdana"/>
              </a:defRPr>
            </a:lvl1pPr>
          </a:lstStyle>
          <a:p>
            <a:pPr marL="38100">
              <a:lnSpc>
                <a:spcPct val="100000"/>
              </a:lnSpc>
              <a:spcBef>
                <a:spcPts val="105"/>
              </a:spcBef>
            </a:pPr>
            <a:fld id="{81D60167-4931-47E6-BA6A-407CBD079E47}" type="slidenum">
              <a:rPr spc="-5" dirty="0"/>
              <a:pPr marL="38100">
                <a:lnSpc>
                  <a:spcPct val="100000"/>
                </a:lnSpc>
                <a:spcBef>
                  <a:spcPts val="105"/>
                </a:spcBef>
              </a:pPr>
              <a:t>‹#›</a:t>
            </a:fld>
            <a:r>
              <a:rPr spc="-5" dirty="0"/>
              <a:t>/112</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85260" y="1312546"/>
            <a:ext cx="7773030" cy="207749"/>
          </a:xfrm>
          <a:prstGeom prst="rect">
            <a:avLst/>
          </a:prstGeom>
        </p:spPr>
        <p:txBody>
          <a:bodyPr lIns="0" tIns="0" rIns="0" bIns="0" anchor="ctr"/>
          <a:lstStyle/>
          <a:p>
            <a:endParaRPr lang="en-US" sz="1350" strike="noStrike" spc="-1">
              <a:solidFill>
                <a:srgbClr val="000000"/>
              </a:solidFill>
              <a:uFill>
                <a:solidFill>
                  <a:srgbClr val="FFFFFF"/>
                </a:solidFill>
              </a:uFill>
              <a:latin typeface="Tw Cen MT"/>
            </a:endParaRPr>
          </a:p>
        </p:txBody>
      </p:sp>
      <p:sp>
        <p:nvSpPr>
          <p:cNvPr id="139" name="PlaceHolder 2"/>
          <p:cNvSpPr>
            <a:spLocks noGrp="1"/>
          </p:cNvSpPr>
          <p:nvPr>
            <p:ph type="body"/>
          </p:nvPr>
        </p:nvSpPr>
        <p:spPr>
          <a:xfrm>
            <a:off x="685260" y="2367000"/>
            <a:ext cx="3792960" cy="230832"/>
          </a:xfrm>
          <a:prstGeom prst="rect">
            <a:avLst/>
          </a:prstGeom>
        </p:spPr>
        <p:txBody>
          <a:bodyPr lIns="0" tIns="0" rIns="0" bIns="0"/>
          <a:lstStyle/>
          <a:p>
            <a:endParaRPr lang="en-US" sz="1500" strike="noStrike" cap="all" spc="-1">
              <a:solidFill>
                <a:srgbClr val="000000"/>
              </a:solidFill>
              <a:uFill>
                <a:solidFill>
                  <a:srgbClr val="FFFFFF"/>
                </a:solidFill>
              </a:uFill>
              <a:latin typeface="Tw Cen MT"/>
            </a:endParaRPr>
          </a:p>
        </p:txBody>
      </p:sp>
      <p:sp>
        <p:nvSpPr>
          <p:cNvPr id="140" name="PlaceHolder 3"/>
          <p:cNvSpPr>
            <a:spLocks noGrp="1"/>
          </p:cNvSpPr>
          <p:nvPr>
            <p:ph type="body"/>
          </p:nvPr>
        </p:nvSpPr>
        <p:spPr>
          <a:xfrm>
            <a:off x="4668030" y="2367000"/>
            <a:ext cx="3792960" cy="230832"/>
          </a:xfrm>
          <a:prstGeom prst="rect">
            <a:avLst/>
          </a:prstGeom>
        </p:spPr>
        <p:txBody>
          <a:bodyPr lIns="0" tIns="0" rIns="0" bIns="0"/>
          <a:lstStyle/>
          <a:p>
            <a:endParaRPr lang="en-US" sz="1500" strike="noStrike" cap="all" spc="-1">
              <a:solidFill>
                <a:srgbClr val="000000"/>
              </a:solidFill>
              <a:uFill>
                <a:solidFill>
                  <a:srgbClr val="FFFFFF"/>
                </a:solidFill>
              </a:uFill>
              <a:latin typeface="Tw Cen MT"/>
            </a:endParaRPr>
          </a:p>
        </p:txBody>
      </p:sp>
    </p:spTree>
    <p:extLst>
      <p:ext uri="{BB962C8B-B14F-4D97-AF65-F5344CB8AC3E}">
        <p14:creationId xmlns:p14="http://schemas.microsoft.com/office/powerpoint/2010/main" val="16601055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09600" y="1566862"/>
            <a:ext cx="4655820" cy="109855"/>
          </a:xfrm>
          <a:custGeom>
            <a:avLst/>
            <a:gdLst/>
            <a:ahLst/>
            <a:cxnLst/>
            <a:rect l="l" t="t" r="r" b="b"/>
            <a:pathLst>
              <a:path w="4655820" h="109855">
                <a:moveTo>
                  <a:pt x="4655566" y="0"/>
                </a:moveTo>
                <a:lnTo>
                  <a:pt x="0" y="0"/>
                </a:lnTo>
                <a:lnTo>
                  <a:pt x="0" y="109537"/>
                </a:lnTo>
                <a:lnTo>
                  <a:pt x="4655566" y="109537"/>
                </a:lnTo>
                <a:lnTo>
                  <a:pt x="4655566" y="0"/>
                </a:lnTo>
                <a:close/>
              </a:path>
            </a:pathLst>
          </a:custGeom>
          <a:solidFill>
            <a:srgbClr val="CC0000"/>
          </a:solidFill>
        </p:spPr>
        <p:txBody>
          <a:bodyPr wrap="square" lIns="0" tIns="0" rIns="0" bIns="0" rtlCol="0"/>
          <a:lstStyle/>
          <a:p>
            <a:endParaRPr/>
          </a:p>
        </p:txBody>
      </p:sp>
      <p:sp>
        <p:nvSpPr>
          <p:cNvPr id="17" name="bg object 17"/>
          <p:cNvSpPr/>
          <p:nvPr/>
        </p:nvSpPr>
        <p:spPr>
          <a:xfrm>
            <a:off x="609600" y="1566925"/>
            <a:ext cx="7958455" cy="0"/>
          </a:xfrm>
          <a:custGeom>
            <a:avLst/>
            <a:gdLst/>
            <a:ahLst/>
            <a:cxnLst/>
            <a:rect l="l" t="t" r="r" b="b"/>
            <a:pathLst>
              <a:path w="7958455">
                <a:moveTo>
                  <a:pt x="0" y="0"/>
                </a:moveTo>
                <a:lnTo>
                  <a:pt x="7958201" y="0"/>
                </a:lnTo>
              </a:path>
            </a:pathLst>
          </a:custGeom>
          <a:ln w="12700">
            <a:solidFill>
              <a:srgbClr val="CC0000"/>
            </a:solidFill>
          </a:ln>
        </p:spPr>
        <p:txBody>
          <a:bodyPr wrap="square" lIns="0" tIns="0" rIns="0" bIns="0" rtlCol="0"/>
          <a:lstStyle/>
          <a:p>
            <a:endParaRPr/>
          </a:p>
        </p:txBody>
      </p:sp>
      <p:sp>
        <p:nvSpPr>
          <p:cNvPr id="18" name="bg object 18"/>
          <p:cNvSpPr/>
          <p:nvPr/>
        </p:nvSpPr>
        <p:spPr>
          <a:xfrm>
            <a:off x="609600" y="6172200"/>
            <a:ext cx="7924800" cy="0"/>
          </a:xfrm>
          <a:custGeom>
            <a:avLst/>
            <a:gdLst/>
            <a:ahLst/>
            <a:cxnLst/>
            <a:rect l="l" t="t" r="r" b="b"/>
            <a:pathLst>
              <a:path w="7924800">
                <a:moveTo>
                  <a:pt x="0" y="0"/>
                </a:moveTo>
                <a:lnTo>
                  <a:pt x="7924800" y="0"/>
                </a:lnTo>
              </a:path>
            </a:pathLst>
          </a:custGeom>
          <a:ln w="12700">
            <a:solidFill>
              <a:srgbClr val="CC0000"/>
            </a:solidFill>
          </a:ln>
        </p:spPr>
        <p:txBody>
          <a:bodyPr wrap="square" lIns="0" tIns="0" rIns="0" bIns="0" rtlCol="0"/>
          <a:lstStyle/>
          <a:p>
            <a:endParaRPr/>
          </a:p>
        </p:txBody>
      </p:sp>
      <p:sp>
        <p:nvSpPr>
          <p:cNvPr id="2" name="Holder 2"/>
          <p:cNvSpPr>
            <a:spLocks noGrp="1"/>
          </p:cNvSpPr>
          <p:nvPr>
            <p:ph type="title"/>
          </p:nvPr>
        </p:nvSpPr>
        <p:spPr>
          <a:xfrm>
            <a:off x="709980" y="2469006"/>
            <a:ext cx="4633595" cy="635000"/>
          </a:xfrm>
          <a:prstGeom prst="rect">
            <a:avLst/>
          </a:prstGeom>
        </p:spPr>
        <p:txBody>
          <a:bodyPr wrap="square" lIns="0" tIns="0" rIns="0" bIns="0">
            <a:spAutoFit/>
          </a:bodyPr>
          <a:lstStyle>
            <a:lvl1pPr>
              <a:defRPr sz="4000" b="1" i="0">
                <a:solidFill>
                  <a:srgbClr val="C00000"/>
                </a:solidFill>
                <a:latin typeface="Bookman Uralic"/>
                <a:cs typeface="Bookman Uralic"/>
              </a:defRPr>
            </a:lvl1pPr>
          </a:lstStyle>
          <a:p>
            <a:endParaRPr/>
          </a:p>
        </p:txBody>
      </p:sp>
      <p:sp>
        <p:nvSpPr>
          <p:cNvPr id="3" name="Holder 3"/>
          <p:cNvSpPr>
            <a:spLocks noGrp="1"/>
          </p:cNvSpPr>
          <p:nvPr>
            <p:ph type="body" idx="1"/>
          </p:nvPr>
        </p:nvSpPr>
        <p:spPr>
          <a:xfrm>
            <a:off x="645668" y="2697607"/>
            <a:ext cx="7841615" cy="2037714"/>
          </a:xfrm>
          <a:prstGeom prst="rect">
            <a:avLst/>
          </a:prstGeom>
        </p:spPr>
        <p:txBody>
          <a:bodyPr wrap="square" lIns="0" tIns="0" rIns="0" bIns="0">
            <a:spAutoFit/>
          </a:bodyPr>
          <a:lstStyle>
            <a:lvl1pPr>
              <a:defRPr sz="3000" b="0" i="0">
                <a:solidFill>
                  <a:schemeClr val="tx1"/>
                </a:solidFill>
                <a:latin typeface="Verdana"/>
                <a:cs typeface="Verdana"/>
              </a:defRPr>
            </a:lvl1pPr>
          </a:lstStyle>
          <a:p>
            <a:endParaRPr/>
          </a:p>
        </p:txBody>
      </p:sp>
      <p:sp>
        <p:nvSpPr>
          <p:cNvPr id="4" name="Holder 4"/>
          <p:cNvSpPr>
            <a:spLocks noGrp="1"/>
          </p:cNvSpPr>
          <p:nvPr>
            <p:ph type="ftr" sz="quarter" idx="5"/>
          </p:nvPr>
        </p:nvSpPr>
        <p:spPr>
          <a:xfrm>
            <a:off x="1907794" y="6353309"/>
            <a:ext cx="5812155" cy="242570"/>
          </a:xfrm>
          <a:prstGeom prst="rect">
            <a:avLst/>
          </a:prstGeom>
        </p:spPr>
        <p:txBody>
          <a:bodyPr wrap="square" lIns="0" tIns="0" rIns="0" bIns="0">
            <a:spAutoFit/>
          </a:bodyPr>
          <a:lstStyle>
            <a:lvl1pPr>
              <a:defRPr sz="1400" b="1" i="0">
                <a:solidFill>
                  <a:srgbClr val="CC0000"/>
                </a:solidFill>
                <a:latin typeface="Verdana"/>
                <a:cs typeface="Verdana"/>
              </a:defRPr>
            </a:lvl1pPr>
          </a:lstStyle>
          <a:p>
            <a:pPr marL="12700">
              <a:lnSpc>
                <a:spcPct val="100000"/>
              </a:lnSpc>
              <a:spcBef>
                <a:spcPts val="110"/>
              </a:spcBef>
            </a:pPr>
            <a:r>
              <a:rPr dirty="0"/>
              <a:t>DEPARTMENT </a:t>
            </a:r>
            <a:r>
              <a:rPr spc="-5" dirty="0"/>
              <a:t>OF </a:t>
            </a:r>
            <a:r>
              <a:rPr dirty="0"/>
              <a:t>COMPUTER SCIENCE </a:t>
            </a:r>
            <a:r>
              <a:rPr spc="-5" dirty="0"/>
              <a:t>AND</a:t>
            </a:r>
            <a:r>
              <a:rPr spc="-155" dirty="0"/>
              <a:t> </a:t>
            </a:r>
            <a:r>
              <a:rPr dirty="0"/>
              <a:t>ENGINEERING</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8/18/2023</a:t>
            </a:fld>
            <a:endParaRPr lang="en-US"/>
          </a:p>
        </p:txBody>
      </p:sp>
      <p:sp>
        <p:nvSpPr>
          <p:cNvPr id="6" name="Holder 6"/>
          <p:cNvSpPr>
            <a:spLocks noGrp="1"/>
          </p:cNvSpPr>
          <p:nvPr>
            <p:ph type="sldNum" sz="quarter" idx="7"/>
          </p:nvPr>
        </p:nvSpPr>
        <p:spPr>
          <a:xfrm>
            <a:off x="7848345" y="6277248"/>
            <a:ext cx="606425" cy="210820"/>
          </a:xfrm>
          <a:prstGeom prst="rect">
            <a:avLst/>
          </a:prstGeom>
        </p:spPr>
        <p:txBody>
          <a:bodyPr wrap="square" lIns="0" tIns="0" rIns="0" bIns="0">
            <a:spAutoFit/>
          </a:bodyPr>
          <a:lstStyle>
            <a:lvl1pPr>
              <a:defRPr sz="1200" b="0" i="0">
                <a:solidFill>
                  <a:schemeClr val="tx1"/>
                </a:solidFill>
                <a:latin typeface="Verdana"/>
                <a:cs typeface="Verdana"/>
              </a:defRPr>
            </a:lvl1pPr>
          </a:lstStyle>
          <a:p>
            <a:pPr marL="38100">
              <a:lnSpc>
                <a:spcPct val="100000"/>
              </a:lnSpc>
              <a:spcBef>
                <a:spcPts val="105"/>
              </a:spcBef>
            </a:pPr>
            <a:fld id="{81D60167-4931-47E6-BA6A-407CBD079E47}" type="slidenum">
              <a:rPr spc="-5" dirty="0"/>
              <a:pPr marL="38100">
                <a:lnSpc>
                  <a:spcPct val="100000"/>
                </a:lnSpc>
                <a:spcBef>
                  <a:spcPts val="105"/>
                </a:spcBef>
              </a:pPr>
              <a:t>‹#›</a:t>
            </a:fld>
            <a:r>
              <a:rPr spc="-5" dirty="0"/>
              <a:t>/112</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6.w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image" Target="../media/image66.w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image" Target="../media/image67.w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7.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9.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3.wmf"/><Relationship Id="rId5" Type="http://schemas.openxmlformats.org/officeDocument/2006/relationships/oleObject" Target="../embeddings/oleObject8.bin"/><Relationship Id="rId4" Type="http://schemas.openxmlformats.org/officeDocument/2006/relationships/image" Target="../media/image12.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6.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7.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9.wmf"/><Relationship Id="rId5" Type="http://schemas.openxmlformats.org/officeDocument/2006/relationships/oleObject" Target="../embeddings/oleObject12.bin"/><Relationship Id="rId4" Type="http://schemas.openxmlformats.org/officeDocument/2006/relationships/image" Target="../media/image18.wmf"/></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21.wmf"/></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23.wmf"/><Relationship Id="rId4" Type="http://schemas.openxmlformats.org/officeDocument/2006/relationships/oleObject" Target="../embeddings/oleObject14.bin"/></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27.wmf"/><Relationship Id="rId5" Type="http://schemas.openxmlformats.org/officeDocument/2006/relationships/image" Target="../media/image25.wmf"/><Relationship Id="rId4" Type="http://schemas.openxmlformats.org/officeDocument/2006/relationships/oleObject" Target="../embeddings/oleObject15.bin"/></Relationships>
</file>

<file path=ppt/slides/_rels/slide43.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29.wmf"/><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28.emf"/><Relationship Id="rId5" Type="http://schemas.openxmlformats.org/officeDocument/2006/relationships/oleObject" Target="../embeddings/oleObject16.bin"/><Relationship Id="rId4" Type="http://schemas.openxmlformats.org/officeDocument/2006/relationships/image" Target="../media/image30.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33.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34.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35.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36.wmf"/></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39.w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w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40.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41.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43.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44.wmf"/></Relationships>
</file>

<file path=ppt/slides/_rels/slide5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46.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47.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48.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49.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50.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51.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devopedia.org/text-clustering#qst-ans-1"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53.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59.emf"/><Relationship Id="rId5" Type="http://schemas.openxmlformats.org/officeDocument/2006/relationships/oleObject" Target="../embeddings/oleObject34.bin"/><Relationship Id="rId10" Type="http://schemas.openxmlformats.org/officeDocument/2006/relationships/image" Target="../media/image61.emf"/><Relationship Id="rId4" Type="http://schemas.openxmlformats.org/officeDocument/2006/relationships/image" Target="../media/image58.emf"/><Relationship Id="rId9" Type="http://schemas.openxmlformats.org/officeDocument/2006/relationships/oleObject" Target="../embeddings/oleObject36.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39.bin"/><Relationship Id="rId5" Type="http://schemas.openxmlformats.org/officeDocument/2006/relationships/oleObject" Target="../embeddings/oleObject38.bin"/><Relationship Id="rId4" Type="http://schemas.openxmlformats.org/officeDocument/2006/relationships/image" Target="../media/image62.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image" Target="../media/image62.e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63.w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image" Target="../media/image64.w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54202" y="6342833"/>
            <a:ext cx="5812155" cy="320601"/>
          </a:xfrm>
          <a:prstGeom prst="rect">
            <a:avLst/>
          </a:prstGeom>
        </p:spPr>
        <p:txBody>
          <a:bodyPr vert="horz" wrap="square" lIns="0" tIns="12700" rIns="0" bIns="0" rtlCol="0">
            <a:spAutoFit/>
          </a:bodyPr>
          <a:lstStyle/>
          <a:p>
            <a:pPr marL="12700" algn="ctr">
              <a:lnSpc>
                <a:spcPct val="100000"/>
              </a:lnSpc>
              <a:spcBef>
                <a:spcPts val="100"/>
              </a:spcBef>
            </a:pPr>
            <a:r>
              <a:rPr sz="2000" b="1" dirty="0">
                <a:solidFill>
                  <a:srgbClr val="CC0000"/>
                </a:solidFill>
                <a:latin typeface="Verdana"/>
                <a:cs typeface="Verdana"/>
              </a:rPr>
              <a:t>DEPARTMENT </a:t>
            </a:r>
            <a:r>
              <a:rPr sz="2000" b="1" spc="-5" dirty="0" smtClean="0">
                <a:solidFill>
                  <a:srgbClr val="CC0000"/>
                </a:solidFill>
                <a:latin typeface="Verdana"/>
                <a:cs typeface="Verdana"/>
              </a:rPr>
              <a:t>OF</a:t>
            </a:r>
            <a:r>
              <a:rPr lang="en-US" sz="2000" b="1" spc="-5" dirty="0" smtClean="0">
                <a:solidFill>
                  <a:srgbClr val="CC0000"/>
                </a:solidFill>
                <a:latin typeface="Verdana"/>
                <a:cs typeface="Verdana"/>
              </a:rPr>
              <a:t> CSBS</a:t>
            </a:r>
            <a:endParaRPr sz="2000" dirty="0">
              <a:latin typeface="Verdana"/>
              <a:cs typeface="Verdana"/>
            </a:endParaRPr>
          </a:p>
        </p:txBody>
      </p:sp>
      <p:sp>
        <p:nvSpPr>
          <p:cNvPr id="4" name="object 4"/>
          <p:cNvSpPr txBox="1">
            <a:spLocks noGrp="1"/>
          </p:cNvSpPr>
          <p:nvPr>
            <p:ph type="title"/>
          </p:nvPr>
        </p:nvSpPr>
        <p:spPr>
          <a:xfrm>
            <a:off x="736897" y="3276600"/>
            <a:ext cx="7949673" cy="627736"/>
          </a:xfrm>
          <a:prstGeom prst="rect">
            <a:avLst/>
          </a:prstGeom>
        </p:spPr>
        <p:txBody>
          <a:bodyPr vert="horz" wrap="square" lIns="0" tIns="12065" rIns="0" bIns="0" rtlCol="0">
            <a:spAutoFit/>
          </a:bodyPr>
          <a:lstStyle/>
          <a:p>
            <a:pPr marL="12700" algn="ctr">
              <a:lnSpc>
                <a:spcPct val="100000"/>
              </a:lnSpc>
              <a:spcBef>
                <a:spcPts val="95"/>
              </a:spcBef>
            </a:pPr>
            <a:r>
              <a:rPr lang="en-US" dirty="0" smtClean="0">
                <a:solidFill>
                  <a:srgbClr val="002060"/>
                </a:solidFill>
              </a:rPr>
              <a:t>Text Mining</a:t>
            </a:r>
            <a:endParaRPr sz="5400" spc="-10" dirty="0">
              <a:solidFill>
                <a:srgbClr val="002060"/>
              </a:solidFill>
            </a:endParaRPr>
          </a:p>
        </p:txBody>
      </p:sp>
      <p:sp>
        <p:nvSpPr>
          <p:cNvPr id="2" name="TextBox 1"/>
          <p:cNvSpPr txBox="1"/>
          <p:nvPr/>
        </p:nvSpPr>
        <p:spPr>
          <a:xfrm>
            <a:off x="760343" y="304800"/>
            <a:ext cx="7524817" cy="1336263"/>
          </a:xfrm>
          <a:prstGeom prst="rect">
            <a:avLst/>
          </a:prstGeom>
          <a:noFill/>
        </p:spPr>
        <p:txBody>
          <a:bodyPr wrap="none" rtlCol="0">
            <a:spAutoFit/>
          </a:bodyPr>
          <a:lstStyle/>
          <a:p>
            <a:pPr marL="12700" algn="ctr">
              <a:spcBef>
                <a:spcPts val="95"/>
              </a:spcBef>
            </a:pPr>
            <a:r>
              <a:rPr lang="en-US" sz="4000" b="1" dirty="0">
                <a:solidFill>
                  <a:srgbClr val="C00000"/>
                </a:solidFill>
                <a:latin typeface="Bookman Uralic"/>
                <a:ea typeface="+mj-ea"/>
                <a:cs typeface="Bookman Uralic"/>
              </a:rPr>
              <a:t>ADVANCED SOCIAL, </a:t>
            </a:r>
            <a:endParaRPr lang="en-US" sz="4000" b="1" dirty="0" smtClean="0">
              <a:solidFill>
                <a:srgbClr val="C00000"/>
              </a:solidFill>
              <a:latin typeface="Bookman Uralic"/>
              <a:ea typeface="+mj-ea"/>
              <a:cs typeface="Bookman Uralic"/>
            </a:endParaRPr>
          </a:p>
          <a:p>
            <a:pPr marL="12700" algn="ctr">
              <a:spcBef>
                <a:spcPts val="95"/>
              </a:spcBef>
            </a:pPr>
            <a:r>
              <a:rPr lang="en-US" sz="4000" b="1" dirty="0" smtClean="0">
                <a:solidFill>
                  <a:srgbClr val="C00000"/>
                </a:solidFill>
                <a:latin typeface="Bookman Uralic"/>
                <a:ea typeface="+mj-ea"/>
                <a:cs typeface="Bookman Uralic"/>
              </a:rPr>
              <a:t>TEXT </a:t>
            </a:r>
            <a:r>
              <a:rPr lang="en-US" sz="4000" b="1" dirty="0">
                <a:solidFill>
                  <a:srgbClr val="C00000"/>
                </a:solidFill>
                <a:latin typeface="Bookman Uralic"/>
                <a:ea typeface="+mj-ea"/>
                <a:cs typeface="Bookman Uralic"/>
              </a:rPr>
              <a:t>AND MEDIA ANALYTICS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38200"/>
            <a:ext cx="4633595" cy="635000"/>
          </a:xfrm>
        </p:spPr>
        <p:txBody>
          <a:bodyPr/>
          <a:lstStyle/>
          <a:p>
            <a:r>
              <a:rPr lang="en-US" dirty="0" smtClean="0"/>
              <a:t>Example</a:t>
            </a:r>
            <a:endParaRPr lang="en-US" dirty="0"/>
          </a:p>
        </p:txBody>
      </p:sp>
      <p:pic>
        <p:nvPicPr>
          <p:cNvPr id="5124" name="Picture 4" descr="https://www.researchgate.net/profile/Jorge-Cardoso-14/publication/236860222/figure/fig4/AS:669293989593114@1536583530877/Unstructured-semi-structured-and-structured-data_W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52600"/>
            <a:ext cx="86868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00145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148" y="838200"/>
            <a:ext cx="5496052" cy="609600"/>
          </a:xfrm>
        </p:spPr>
        <p:txBody>
          <a:bodyPr/>
          <a:lstStyle/>
          <a:p>
            <a:r>
              <a:rPr lang="en-US" dirty="0"/>
              <a:t>Spam Filtering</a:t>
            </a:r>
            <a:r>
              <a:rPr lang="en-US" b="0" dirty="0"/>
              <a:t/>
            </a:r>
            <a:br>
              <a:rPr lang="en-US" b="0" dirty="0"/>
            </a:br>
            <a:endParaRPr lang="en-US" dirty="0"/>
          </a:p>
        </p:txBody>
      </p:sp>
      <p:sp>
        <p:nvSpPr>
          <p:cNvPr id="3" name="Text Placeholder 2"/>
          <p:cNvSpPr>
            <a:spLocks noGrp="1"/>
          </p:cNvSpPr>
          <p:nvPr>
            <p:ph type="body" idx="1"/>
          </p:nvPr>
        </p:nvSpPr>
        <p:spPr>
          <a:xfrm>
            <a:off x="676148" y="1752600"/>
            <a:ext cx="7952037" cy="4385816"/>
          </a:xfrm>
        </p:spPr>
        <p:txBody>
          <a:bodyPr/>
          <a:lstStyle/>
          <a:p>
            <a:pPr algn="just"/>
            <a:r>
              <a:rPr lang="en-US" sz="1900" b="1" dirty="0">
                <a:latin typeface="Times New Roman" panose="02020603050405020304" pitchFamily="18" charset="0"/>
                <a:cs typeface="Times New Roman" panose="02020603050405020304" pitchFamily="18" charset="0"/>
              </a:rPr>
              <a:t>E-mails</a:t>
            </a:r>
            <a:r>
              <a:rPr lang="en-US" sz="1900" dirty="0">
                <a:latin typeface="Times New Roman" panose="02020603050405020304" pitchFamily="18" charset="0"/>
                <a:cs typeface="Times New Roman" panose="02020603050405020304" pitchFamily="18" charset="0"/>
              </a:rPr>
              <a:t> are still considered as the most official way of communication in most organizations. But it has a dark side that has only increased in the twenty-first century – spam. </a:t>
            </a:r>
            <a:endParaRPr lang="en-US" sz="1900" dirty="0" smtClean="0">
              <a:latin typeface="Times New Roman" panose="02020603050405020304" pitchFamily="18" charset="0"/>
              <a:cs typeface="Times New Roman" panose="02020603050405020304" pitchFamily="18" charset="0"/>
            </a:endParaRPr>
          </a:p>
          <a:p>
            <a:pPr algn="just"/>
            <a:endParaRPr lang="en-US" sz="1900" dirty="0">
              <a:latin typeface="Times New Roman" panose="02020603050405020304" pitchFamily="18" charset="0"/>
              <a:cs typeface="Times New Roman" panose="02020603050405020304" pitchFamily="18" charset="0"/>
            </a:endParaRPr>
          </a:p>
          <a:p>
            <a:pPr algn="just"/>
            <a:r>
              <a:rPr lang="en-US" sz="1900" dirty="0" smtClean="0">
                <a:latin typeface="Times New Roman" panose="02020603050405020304" pitchFamily="18" charset="0"/>
                <a:cs typeface="Times New Roman" panose="02020603050405020304" pitchFamily="18" charset="0"/>
              </a:rPr>
              <a:t>Out </a:t>
            </a:r>
            <a:r>
              <a:rPr lang="en-US" sz="1900" dirty="0">
                <a:latin typeface="Times New Roman" panose="02020603050405020304" pitchFamily="18" charset="0"/>
                <a:cs typeface="Times New Roman" panose="02020603050405020304" pitchFamily="18" charset="0"/>
              </a:rPr>
              <a:t>of every </a:t>
            </a:r>
            <a:r>
              <a:rPr lang="en-US" sz="1900" b="1" dirty="0">
                <a:latin typeface="Times New Roman" panose="02020603050405020304" pitchFamily="18" charset="0"/>
                <a:cs typeface="Times New Roman" panose="02020603050405020304" pitchFamily="18" charset="0"/>
              </a:rPr>
              <a:t>ten emails in my mailbox</a:t>
            </a:r>
            <a:r>
              <a:rPr lang="en-US" sz="1900" dirty="0">
                <a:latin typeface="Times New Roman" panose="02020603050405020304" pitchFamily="18" charset="0"/>
                <a:cs typeface="Times New Roman" panose="02020603050405020304" pitchFamily="18" charset="0"/>
              </a:rPr>
              <a:t>, at </a:t>
            </a:r>
            <a:r>
              <a:rPr lang="en-US" sz="1900" b="1" dirty="0">
                <a:latin typeface="Times New Roman" panose="02020603050405020304" pitchFamily="18" charset="0"/>
                <a:cs typeface="Times New Roman" panose="02020603050405020304" pitchFamily="18" charset="0"/>
              </a:rPr>
              <a:t>least nine are spam</a:t>
            </a:r>
            <a:r>
              <a:rPr lang="en-US" sz="1900" dirty="0">
                <a:latin typeface="Times New Roman" panose="02020603050405020304" pitchFamily="18" charset="0"/>
                <a:cs typeface="Times New Roman" panose="02020603050405020304" pitchFamily="18" charset="0"/>
              </a:rPr>
              <a:t>. Spams not only </a:t>
            </a:r>
            <a:r>
              <a:rPr lang="en-US" sz="1900" b="1" dirty="0">
                <a:latin typeface="Times New Roman" panose="02020603050405020304" pitchFamily="18" charset="0"/>
                <a:cs typeface="Times New Roman" panose="02020603050405020304" pitchFamily="18" charset="0"/>
              </a:rPr>
              <a:t>fill up space </a:t>
            </a:r>
            <a:r>
              <a:rPr lang="en-US" sz="1900" dirty="0">
                <a:latin typeface="Times New Roman" panose="02020603050405020304" pitchFamily="18" charset="0"/>
                <a:cs typeface="Times New Roman" panose="02020603050405020304" pitchFamily="18" charset="0"/>
              </a:rPr>
              <a:t>but also serve as an </a:t>
            </a:r>
            <a:r>
              <a:rPr lang="en-US" sz="1900" b="1" dirty="0">
                <a:latin typeface="Times New Roman" panose="02020603050405020304" pitchFamily="18" charset="0"/>
                <a:cs typeface="Times New Roman" panose="02020603050405020304" pitchFamily="18" charset="0"/>
              </a:rPr>
              <a:t>entry point </a:t>
            </a:r>
            <a:r>
              <a:rPr lang="en-US" sz="1900" dirty="0">
                <a:latin typeface="Times New Roman" panose="02020603050405020304" pitchFamily="18" charset="0"/>
                <a:cs typeface="Times New Roman" panose="02020603050405020304" pitchFamily="18" charset="0"/>
              </a:rPr>
              <a:t>for </a:t>
            </a:r>
            <a:r>
              <a:rPr lang="en-US" sz="1900" b="1" dirty="0">
                <a:latin typeface="Times New Roman" panose="02020603050405020304" pitchFamily="18" charset="0"/>
                <a:cs typeface="Times New Roman" panose="02020603050405020304" pitchFamily="18" charset="0"/>
              </a:rPr>
              <a:t>viruses, scams</a:t>
            </a:r>
            <a:r>
              <a:rPr lang="en-US" sz="1900" dirty="0">
                <a:latin typeface="Times New Roman" panose="02020603050405020304" pitchFamily="18" charset="0"/>
                <a:cs typeface="Times New Roman" panose="02020603050405020304" pitchFamily="18" charset="0"/>
              </a:rPr>
              <a:t>, and more. </a:t>
            </a:r>
            <a:endParaRPr lang="en-US" sz="1900" dirty="0" smtClean="0">
              <a:latin typeface="Times New Roman" panose="02020603050405020304" pitchFamily="18" charset="0"/>
              <a:cs typeface="Times New Roman" panose="02020603050405020304" pitchFamily="18" charset="0"/>
            </a:endParaRPr>
          </a:p>
          <a:p>
            <a:pPr algn="just"/>
            <a:endParaRPr lang="en-US" sz="1900" dirty="0">
              <a:latin typeface="Times New Roman" panose="02020603050405020304" pitchFamily="18" charset="0"/>
              <a:cs typeface="Times New Roman" panose="02020603050405020304" pitchFamily="18" charset="0"/>
            </a:endParaRPr>
          </a:p>
          <a:p>
            <a:pPr algn="just"/>
            <a:r>
              <a:rPr lang="en-US" sz="1900" dirty="0" smtClean="0">
                <a:latin typeface="Times New Roman" panose="02020603050405020304" pitchFamily="18" charset="0"/>
                <a:cs typeface="Times New Roman" panose="02020603050405020304" pitchFamily="18" charset="0"/>
              </a:rPr>
              <a:t>Companies </a:t>
            </a:r>
            <a:r>
              <a:rPr lang="en-US" sz="1900" dirty="0">
                <a:latin typeface="Times New Roman" panose="02020603050405020304" pitchFamily="18" charset="0"/>
                <a:cs typeface="Times New Roman" panose="02020603050405020304" pitchFamily="18" charset="0"/>
              </a:rPr>
              <a:t>are pushing hard to filter more and more spam by using </a:t>
            </a:r>
            <a:r>
              <a:rPr lang="en-US" sz="1900" b="1" dirty="0">
                <a:latin typeface="Times New Roman" panose="02020603050405020304" pitchFamily="18" charset="0"/>
                <a:cs typeface="Times New Roman" panose="02020603050405020304" pitchFamily="18" charset="0"/>
              </a:rPr>
              <a:t>intelligent text analytics</a:t>
            </a:r>
            <a:r>
              <a:rPr lang="en-US" sz="1900" dirty="0">
                <a:latin typeface="Times New Roman" panose="02020603050405020304" pitchFamily="18" charset="0"/>
                <a:cs typeface="Times New Roman" panose="02020603050405020304" pitchFamily="18" charset="0"/>
              </a:rPr>
              <a:t> as compared to the keyword matching used earlier, to filter out more spam emails and give the user a healthier experience. </a:t>
            </a:r>
            <a:endParaRPr lang="en-US" sz="1900" dirty="0" smtClean="0">
              <a:latin typeface="Times New Roman" panose="02020603050405020304" pitchFamily="18" charset="0"/>
              <a:cs typeface="Times New Roman" panose="02020603050405020304" pitchFamily="18" charset="0"/>
            </a:endParaRPr>
          </a:p>
          <a:p>
            <a:pPr algn="just"/>
            <a:endParaRPr lang="en-US" sz="1900" dirty="0">
              <a:latin typeface="Times New Roman" panose="02020603050405020304" pitchFamily="18" charset="0"/>
              <a:cs typeface="Times New Roman" panose="02020603050405020304" pitchFamily="18" charset="0"/>
            </a:endParaRPr>
          </a:p>
          <a:p>
            <a:pPr algn="just"/>
            <a:r>
              <a:rPr lang="en-US" sz="1900" dirty="0" smtClean="0">
                <a:latin typeface="Times New Roman" panose="02020603050405020304" pitchFamily="18" charset="0"/>
                <a:cs typeface="Times New Roman" panose="02020603050405020304" pitchFamily="18" charset="0"/>
              </a:rPr>
              <a:t>In </a:t>
            </a:r>
            <a:r>
              <a:rPr lang="en-US" sz="1900" dirty="0">
                <a:latin typeface="Times New Roman" panose="02020603050405020304" pitchFamily="18" charset="0"/>
                <a:cs typeface="Times New Roman" panose="02020603050405020304" pitchFamily="18" charset="0"/>
              </a:rPr>
              <a:t>case you run a business that can grow on </a:t>
            </a:r>
            <a:r>
              <a:rPr lang="en-US" sz="1900" b="1" dirty="0">
                <a:latin typeface="Times New Roman" panose="02020603050405020304" pitchFamily="18" charset="0"/>
                <a:cs typeface="Times New Roman" panose="02020603050405020304" pitchFamily="18" charset="0"/>
              </a:rPr>
              <a:t>text scraping</a:t>
            </a:r>
            <a:r>
              <a:rPr lang="en-US" sz="1900" dirty="0">
                <a:latin typeface="Times New Roman" panose="02020603050405020304" pitchFamily="18" charset="0"/>
                <a:cs typeface="Times New Roman" panose="02020603050405020304" pitchFamily="18" charset="0"/>
              </a:rPr>
              <a:t> and </a:t>
            </a:r>
            <a:r>
              <a:rPr lang="en-US" sz="1900" b="1" dirty="0">
                <a:latin typeface="Times New Roman" panose="02020603050405020304" pitchFamily="18" charset="0"/>
                <a:cs typeface="Times New Roman" panose="02020603050405020304" pitchFamily="18" charset="0"/>
              </a:rPr>
              <a:t>text analytics</a:t>
            </a:r>
            <a:r>
              <a:rPr lang="en-US" sz="1900" dirty="0">
                <a:latin typeface="Times New Roman" panose="02020603050405020304" pitchFamily="18" charset="0"/>
                <a:cs typeface="Times New Roman" panose="02020603050405020304" pitchFamily="18" charset="0"/>
              </a:rPr>
              <a:t>, remember that data is power, and before you decide how to harness data, make sure you consult someone who has already used data to their benefit or helped others do </a:t>
            </a:r>
            <a:r>
              <a:rPr lang="en-US" sz="1900" dirty="0" smtClean="0">
                <a:latin typeface="Times New Roman" panose="02020603050405020304" pitchFamily="18" charset="0"/>
                <a:cs typeface="Times New Roman" panose="02020603050405020304" pitchFamily="18" charset="0"/>
              </a:rPr>
              <a:t>so.</a:t>
            </a: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610381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838201"/>
            <a:ext cx="7431532" cy="609599"/>
          </a:xfrm>
        </p:spPr>
        <p:txBody>
          <a:bodyPr/>
          <a:lstStyle/>
          <a:p>
            <a:r>
              <a:rPr lang="en-US" dirty="0"/>
              <a:t>Customer Care Services</a:t>
            </a:r>
            <a:br>
              <a:rPr lang="en-US" dirty="0"/>
            </a:br>
            <a:endParaRPr lang="en-US" dirty="0"/>
          </a:p>
        </p:txBody>
      </p:sp>
      <p:sp>
        <p:nvSpPr>
          <p:cNvPr id="3" name="Text Placeholder 2"/>
          <p:cNvSpPr>
            <a:spLocks noGrp="1"/>
          </p:cNvSpPr>
          <p:nvPr>
            <p:ph type="body" idx="1"/>
          </p:nvPr>
        </p:nvSpPr>
        <p:spPr>
          <a:xfrm>
            <a:off x="673803" y="1752600"/>
            <a:ext cx="7936797" cy="4308872"/>
          </a:xfrm>
        </p:spPr>
        <p:txBody>
          <a:bodyPr/>
          <a:lstStyle/>
          <a:p>
            <a:pPr algn="just"/>
            <a:r>
              <a:rPr lang="en-US" sz="2000" b="1" dirty="0" smtClean="0">
                <a:latin typeface="Times New Roman" panose="02020603050405020304" pitchFamily="18" charset="0"/>
                <a:cs typeface="Times New Roman" panose="02020603050405020304" pitchFamily="18" charset="0"/>
              </a:rPr>
              <a:t>Text </a:t>
            </a:r>
            <a:r>
              <a:rPr lang="en-US" sz="2000" b="1" dirty="0">
                <a:latin typeface="Times New Roman" panose="02020603050405020304" pitchFamily="18" charset="0"/>
                <a:cs typeface="Times New Roman" panose="02020603050405020304" pitchFamily="18" charset="0"/>
              </a:rPr>
              <a:t>mining and natural language processing </a:t>
            </a:r>
            <a:r>
              <a:rPr lang="en-US" sz="2000" dirty="0">
                <a:latin typeface="Times New Roman" panose="02020603050405020304" pitchFamily="18" charset="0"/>
                <a:cs typeface="Times New Roman" panose="02020603050405020304" pitchFamily="18" charset="0"/>
              </a:rPr>
              <a:t>are frequently being used in customer care services, be it over chat or voice call. </a:t>
            </a:r>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press one for recharge, press two for </a:t>
            </a:r>
            <a:r>
              <a:rPr lang="en-US" sz="2000" i="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format has been changed to the “ </a:t>
            </a:r>
            <a:r>
              <a:rPr lang="en-US" sz="2000" b="1" dirty="0">
                <a:latin typeface="Times New Roman" panose="02020603050405020304" pitchFamily="18" charset="0"/>
                <a:cs typeface="Times New Roman" panose="02020603050405020304" pitchFamily="18" charset="0"/>
              </a:rPr>
              <a:t>s</a:t>
            </a:r>
            <a:r>
              <a:rPr lang="en-US" sz="2000" b="1" i="1" dirty="0">
                <a:latin typeface="Times New Roman" panose="02020603050405020304" pitchFamily="18" charset="0"/>
                <a:cs typeface="Times New Roman" panose="02020603050405020304" pitchFamily="18" charset="0"/>
              </a:rPr>
              <a:t>ay yes for account closure or no for cancellation …</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format in many places to make the system appear more humane. </a:t>
            </a:r>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Most </a:t>
            </a:r>
            <a:r>
              <a:rPr lang="en-US" sz="2000" dirty="0">
                <a:latin typeface="Times New Roman" panose="02020603050405020304" pitchFamily="18" charset="0"/>
                <a:cs typeface="Times New Roman" panose="02020603050405020304" pitchFamily="18" charset="0"/>
              </a:rPr>
              <a:t>banks and e-commerce companies are using natural language processing-based </a:t>
            </a:r>
            <a:r>
              <a:rPr lang="en-US" sz="2000" b="1" dirty="0">
                <a:latin typeface="Times New Roman" panose="02020603050405020304" pitchFamily="18" charset="0"/>
                <a:cs typeface="Times New Roman" panose="02020603050405020304" pitchFamily="18" charset="0"/>
              </a:rPr>
              <a:t>chatbots</a:t>
            </a:r>
            <a:r>
              <a:rPr lang="en-US" sz="2000" dirty="0">
                <a:latin typeface="Times New Roman" panose="02020603050405020304" pitchFamily="18" charset="0"/>
                <a:cs typeface="Times New Roman" panose="02020603050405020304" pitchFamily="18" charset="0"/>
              </a:rPr>
              <a:t> that try to mimic a human customer care officer when talking to a customer. Improvement in customer care experience is taking place as these bots are using the information on the customer that they are interacting with, to make the experience more customized. </a:t>
            </a:r>
            <a:r>
              <a:rPr lang="en-US" sz="2000" b="1" dirty="0">
                <a:latin typeface="Times New Roman" panose="02020603050405020304" pitchFamily="18" charset="0"/>
                <a:cs typeface="Times New Roman" panose="02020603050405020304" pitchFamily="18" charset="0"/>
              </a:rPr>
              <a:t>By automating customer care services, companies are providing customers a better experience while at the same time,</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saving money</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4739040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1"/>
            <a:ext cx="8345932" cy="609599"/>
          </a:xfrm>
        </p:spPr>
        <p:txBody>
          <a:bodyPr/>
          <a:lstStyle/>
          <a:p>
            <a:r>
              <a:rPr lang="en-US" sz="3600" dirty="0"/>
              <a:t>Prediction and Prevention of Crime</a:t>
            </a:r>
            <a:r>
              <a:rPr lang="en-US" dirty="0"/>
              <a:t/>
            </a:r>
            <a:br>
              <a:rPr lang="en-US" dirty="0"/>
            </a:br>
            <a:endParaRPr lang="en-US" dirty="0"/>
          </a:p>
        </p:txBody>
      </p:sp>
      <p:sp>
        <p:nvSpPr>
          <p:cNvPr id="3" name="Text Placeholder 2"/>
          <p:cNvSpPr>
            <a:spLocks noGrp="1"/>
          </p:cNvSpPr>
          <p:nvPr>
            <p:ph type="body" idx="1"/>
          </p:nvPr>
        </p:nvSpPr>
        <p:spPr>
          <a:xfrm>
            <a:off x="679665" y="1752600"/>
            <a:ext cx="8007135" cy="4267200"/>
          </a:xfrm>
        </p:spPr>
        <p:txBody>
          <a:bodyPr/>
          <a:lstStyle/>
          <a:p>
            <a:pPr algn="just"/>
            <a:r>
              <a:rPr lang="en-US" sz="2000" b="1" dirty="0">
                <a:latin typeface="Times New Roman" panose="02020603050405020304" pitchFamily="18" charset="0"/>
                <a:cs typeface="Times New Roman" panose="02020603050405020304" pitchFamily="18" charset="0"/>
              </a:rPr>
              <a:t>“Prevention is better than Cure” </a:t>
            </a:r>
            <a:endParaRPr lang="en-US" sz="2000" b="1"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So </a:t>
            </a:r>
            <a:r>
              <a:rPr lang="en-US" sz="2000" dirty="0">
                <a:latin typeface="Times New Roman" panose="02020603050405020304" pitchFamily="18" charset="0"/>
                <a:cs typeface="Times New Roman" panose="02020603050405020304" pitchFamily="18" charset="0"/>
              </a:rPr>
              <a:t>what if you could prevent crimes by knowing beforehand, where and when they might take place. </a:t>
            </a:r>
            <a:r>
              <a:rPr lang="en-US" sz="2000" dirty="0" smtClean="0">
                <a:latin typeface="Times New Roman" panose="02020603050405020304" pitchFamily="18" charset="0"/>
                <a:cs typeface="Times New Roman" panose="02020603050405020304" pitchFamily="18" charset="0"/>
              </a:rPr>
              <a:t>Since </a:t>
            </a:r>
            <a:r>
              <a:rPr lang="en-US" sz="2000" dirty="0">
                <a:latin typeface="Times New Roman" panose="02020603050405020304" pitchFamily="18" charset="0"/>
                <a:cs typeface="Times New Roman" panose="02020603050405020304" pitchFamily="18" charset="0"/>
              </a:rPr>
              <a:t>the internet is anonymous and so is most of the communication software that operates via it, most criminals plan and communicate using these methods. However, you can understand that </a:t>
            </a:r>
            <a:r>
              <a:rPr lang="en-US" sz="2000" b="1" dirty="0">
                <a:latin typeface="Times New Roman" panose="02020603050405020304" pitchFamily="18" charset="0"/>
                <a:cs typeface="Times New Roman" panose="02020603050405020304" pitchFamily="18" charset="0"/>
              </a:rPr>
              <a:t>millions of normal people use these means of communication as well, and it is a difficult task to pinpoint messages that might be considered a threat. </a:t>
            </a:r>
            <a:endParaRPr lang="en-US" sz="2000" b="1" dirty="0" smtClean="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is easily done using advanced text analysis software that scans communication sources in real-time and sounds different levels of threat alert on finding different types of text. Law enforcement across the world have been using </a:t>
            </a:r>
            <a:r>
              <a:rPr lang="en-US" sz="2000" b="1" dirty="0">
                <a:latin typeface="Times New Roman" panose="02020603050405020304" pitchFamily="18" charset="0"/>
                <a:cs typeface="Times New Roman" panose="02020603050405020304" pitchFamily="18" charset="0"/>
              </a:rPr>
              <a:t>these technologies to prevent terrorist attacks, catch sleeper cells, and stop people from carrying out other unlawful activities</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39642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0"/>
            <a:ext cx="4633595" cy="609600"/>
          </a:xfrm>
        </p:spPr>
        <p:txBody>
          <a:bodyPr/>
          <a:lstStyle/>
          <a:p>
            <a:r>
              <a:rPr lang="en-US" dirty="0"/>
              <a:t>Risk Management</a:t>
            </a:r>
            <a:br>
              <a:rPr lang="en-US" dirty="0"/>
            </a:br>
            <a:endParaRPr lang="en-US" dirty="0"/>
          </a:p>
        </p:txBody>
      </p:sp>
      <p:sp>
        <p:nvSpPr>
          <p:cNvPr id="3" name="Text Placeholder 2"/>
          <p:cNvSpPr>
            <a:spLocks noGrp="1"/>
          </p:cNvSpPr>
          <p:nvPr>
            <p:ph type="body" idx="1"/>
          </p:nvPr>
        </p:nvSpPr>
        <p:spPr>
          <a:xfrm>
            <a:off x="645668" y="1752600"/>
            <a:ext cx="7841615" cy="4247317"/>
          </a:xfrm>
        </p:spPr>
        <p:txBody>
          <a:bodyPr/>
          <a:lstStyle/>
          <a:p>
            <a:pPr algn="just"/>
            <a:r>
              <a:rPr lang="en-US" sz="2300" dirty="0">
                <a:latin typeface="Times New Roman" panose="02020603050405020304" pitchFamily="18" charset="0"/>
                <a:cs typeface="Times New Roman" panose="02020603050405020304" pitchFamily="18" charset="0"/>
              </a:rPr>
              <a:t>Many finance players including </a:t>
            </a:r>
            <a:r>
              <a:rPr lang="en-US" sz="2300" b="1" dirty="0">
                <a:latin typeface="Times New Roman" panose="02020603050405020304" pitchFamily="18" charset="0"/>
                <a:cs typeface="Times New Roman" panose="02020603050405020304" pitchFamily="18" charset="0"/>
              </a:rPr>
              <a:t>banks</a:t>
            </a:r>
            <a:r>
              <a:rPr lang="en-US" sz="2300" dirty="0">
                <a:latin typeface="Times New Roman" panose="02020603050405020304" pitchFamily="18" charset="0"/>
                <a:cs typeface="Times New Roman" panose="02020603050405020304" pitchFamily="18" charset="0"/>
              </a:rPr>
              <a:t>, </a:t>
            </a:r>
            <a:r>
              <a:rPr lang="en-US" sz="2300" b="1" dirty="0">
                <a:latin typeface="Times New Roman" panose="02020603050405020304" pitchFamily="18" charset="0"/>
                <a:cs typeface="Times New Roman" panose="02020603050405020304" pitchFamily="18" charset="0"/>
              </a:rPr>
              <a:t>microfinance institutions</a:t>
            </a:r>
            <a:r>
              <a:rPr lang="en-US" sz="2300" dirty="0">
                <a:latin typeface="Times New Roman" panose="02020603050405020304" pitchFamily="18" charset="0"/>
                <a:cs typeface="Times New Roman" panose="02020603050405020304" pitchFamily="18" charset="0"/>
              </a:rPr>
              <a:t>, and others, are now </a:t>
            </a:r>
            <a:r>
              <a:rPr lang="en-US" sz="2300" b="1" dirty="0">
                <a:latin typeface="Times New Roman" panose="02020603050405020304" pitchFamily="18" charset="0"/>
                <a:cs typeface="Times New Roman" panose="02020603050405020304" pitchFamily="18" charset="0"/>
              </a:rPr>
              <a:t>depending on risk management software </a:t>
            </a:r>
            <a:r>
              <a:rPr lang="en-US" sz="2300" dirty="0">
                <a:latin typeface="Times New Roman" panose="02020603050405020304" pitchFamily="18" charset="0"/>
                <a:cs typeface="Times New Roman" panose="02020603050405020304" pitchFamily="18" charset="0"/>
              </a:rPr>
              <a:t>that can go through </a:t>
            </a:r>
            <a:r>
              <a:rPr lang="en-US" sz="2300" b="1" dirty="0">
                <a:solidFill>
                  <a:srgbClr val="0070C0"/>
                </a:solidFill>
                <a:latin typeface="Times New Roman" panose="02020603050405020304" pitchFamily="18" charset="0"/>
                <a:cs typeface="Times New Roman" panose="02020603050405020304" pitchFamily="18" charset="0"/>
              </a:rPr>
              <a:t>documents</a:t>
            </a:r>
            <a:r>
              <a:rPr lang="en-US" sz="2300" b="1" dirty="0">
                <a:latin typeface="Times New Roman" panose="02020603050405020304" pitchFamily="18" charset="0"/>
                <a:cs typeface="Times New Roman" panose="02020603050405020304" pitchFamily="18" charset="0"/>
              </a:rPr>
              <a:t> </a:t>
            </a:r>
            <a:r>
              <a:rPr lang="en-US" sz="2300" dirty="0">
                <a:latin typeface="Times New Roman" panose="02020603050405020304" pitchFamily="18" charset="0"/>
                <a:cs typeface="Times New Roman" panose="02020603050405020304" pitchFamily="18" charset="0"/>
              </a:rPr>
              <a:t>and </a:t>
            </a:r>
            <a:r>
              <a:rPr lang="en-US" sz="2300" b="1" dirty="0">
                <a:solidFill>
                  <a:srgbClr val="0070C0"/>
                </a:solidFill>
                <a:latin typeface="Times New Roman" panose="02020603050405020304" pitchFamily="18" charset="0"/>
                <a:cs typeface="Times New Roman" panose="02020603050405020304" pitchFamily="18" charset="0"/>
              </a:rPr>
              <a:t>profiles</a:t>
            </a:r>
            <a:r>
              <a:rPr lang="en-US" sz="2300" dirty="0">
                <a:latin typeface="Times New Roman" panose="02020603050405020304" pitchFamily="18" charset="0"/>
                <a:cs typeface="Times New Roman" panose="02020603050405020304" pitchFamily="18" charset="0"/>
              </a:rPr>
              <a:t> to decide on </a:t>
            </a:r>
            <a:r>
              <a:rPr lang="en-US" sz="2300" b="1" dirty="0">
                <a:latin typeface="Times New Roman" panose="02020603050405020304" pitchFamily="18" charset="0"/>
                <a:cs typeface="Times New Roman" panose="02020603050405020304" pitchFamily="18" charset="0"/>
              </a:rPr>
              <a:t>investment risks</a:t>
            </a:r>
            <a:r>
              <a:rPr lang="en-US" sz="2300" dirty="0">
                <a:latin typeface="Times New Roman" panose="02020603050405020304" pitchFamily="18" charset="0"/>
                <a:cs typeface="Times New Roman" panose="02020603050405020304" pitchFamily="18" charset="0"/>
              </a:rPr>
              <a:t>, </a:t>
            </a:r>
            <a:r>
              <a:rPr lang="en-US" sz="2300" b="1" dirty="0">
                <a:latin typeface="Times New Roman" panose="02020603050405020304" pitchFamily="18" charset="0"/>
                <a:cs typeface="Times New Roman" panose="02020603050405020304" pitchFamily="18" charset="0"/>
              </a:rPr>
              <a:t>credit scores</a:t>
            </a:r>
            <a:r>
              <a:rPr lang="en-US" sz="2300" dirty="0">
                <a:latin typeface="Times New Roman" panose="02020603050405020304" pitchFamily="18" charset="0"/>
                <a:cs typeface="Times New Roman" panose="02020603050405020304" pitchFamily="18" charset="0"/>
              </a:rPr>
              <a:t>, and more. </a:t>
            </a:r>
            <a:endParaRPr lang="en-US" sz="2300" dirty="0" smtClean="0">
              <a:latin typeface="Times New Roman" panose="02020603050405020304" pitchFamily="18" charset="0"/>
              <a:cs typeface="Times New Roman" panose="02020603050405020304" pitchFamily="18" charset="0"/>
            </a:endParaRPr>
          </a:p>
          <a:p>
            <a:pPr algn="just"/>
            <a:endParaRPr lang="en-US" sz="2300" dirty="0" smtClean="0">
              <a:latin typeface="Times New Roman" panose="02020603050405020304" pitchFamily="18" charset="0"/>
              <a:cs typeface="Times New Roman" panose="02020603050405020304" pitchFamily="18" charset="0"/>
            </a:endParaRPr>
          </a:p>
          <a:p>
            <a:pPr algn="just"/>
            <a:r>
              <a:rPr lang="en-US" sz="2300" dirty="0" smtClean="0">
                <a:latin typeface="Times New Roman" panose="02020603050405020304" pitchFamily="18" charset="0"/>
                <a:cs typeface="Times New Roman" panose="02020603050405020304" pitchFamily="18" charset="0"/>
              </a:rPr>
              <a:t>The </a:t>
            </a:r>
            <a:r>
              <a:rPr lang="en-US" sz="2300" dirty="0">
                <a:latin typeface="Times New Roman" panose="02020603050405020304" pitchFamily="18" charset="0"/>
                <a:cs typeface="Times New Roman" panose="02020603050405020304" pitchFamily="18" charset="0"/>
              </a:rPr>
              <a:t>text mining technologies used by such high-end software absorb petabytes of data and present information in a consumable format. </a:t>
            </a:r>
            <a:endParaRPr lang="en-US" sz="2300" dirty="0" smtClean="0">
              <a:latin typeface="Times New Roman" panose="02020603050405020304" pitchFamily="18" charset="0"/>
              <a:cs typeface="Times New Roman" panose="02020603050405020304" pitchFamily="18" charset="0"/>
            </a:endParaRPr>
          </a:p>
          <a:p>
            <a:pPr algn="just"/>
            <a:endParaRPr lang="en-US" sz="2300" dirty="0">
              <a:latin typeface="Times New Roman" panose="02020603050405020304" pitchFamily="18" charset="0"/>
              <a:cs typeface="Times New Roman" panose="02020603050405020304" pitchFamily="18" charset="0"/>
            </a:endParaRPr>
          </a:p>
          <a:p>
            <a:pPr algn="just"/>
            <a:r>
              <a:rPr lang="en-US" sz="2300" dirty="0" smtClean="0">
                <a:latin typeface="Times New Roman" panose="02020603050405020304" pitchFamily="18" charset="0"/>
                <a:cs typeface="Times New Roman" panose="02020603050405020304" pitchFamily="18" charset="0"/>
              </a:rPr>
              <a:t>This </a:t>
            </a:r>
            <a:r>
              <a:rPr lang="en-US" sz="2300" dirty="0">
                <a:latin typeface="Times New Roman" panose="02020603050405020304" pitchFamily="18" charset="0"/>
                <a:cs typeface="Times New Roman" panose="02020603050405020304" pitchFamily="18" charset="0"/>
              </a:rPr>
              <a:t>helps in </a:t>
            </a:r>
            <a:r>
              <a:rPr lang="en-US" sz="2300" b="1" dirty="0">
                <a:latin typeface="Times New Roman" panose="02020603050405020304" pitchFamily="18" charset="0"/>
                <a:cs typeface="Times New Roman" panose="02020603050405020304" pitchFamily="18" charset="0"/>
              </a:rPr>
              <a:t>risk </a:t>
            </a:r>
            <a:r>
              <a:rPr lang="en-US" sz="2300" b="1" dirty="0" smtClean="0">
                <a:latin typeface="Times New Roman" panose="02020603050405020304" pitchFamily="18" charset="0"/>
                <a:cs typeface="Times New Roman" panose="02020603050405020304" pitchFamily="18" charset="0"/>
              </a:rPr>
              <a:t>moderation. </a:t>
            </a:r>
            <a:r>
              <a:rPr lang="en-US" sz="2300" dirty="0">
                <a:latin typeface="Times New Roman" panose="02020603050405020304" pitchFamily="18" charset="0"/>
                <a:cs typeface="Times New Roman" panose="02020603050405020304" pitchFamily="18" charset="0"/>
              </a:rPr>
              <a:t>Such software is helping financial institutions all over the world, to decrease their percentage of non-performing assets.</a:t>
            </a:r>
          </a:p>
        </p:txBody>
      </p:sp>
    </p:spTree>
    <p:extLst>
      <p:ext uri="{BB962C8B-B14F-4D97-AF65-F5344CB8AC3E}">
        <p14:creationId xmlns:p14="http://schemas.microsoft.com/office/powerpoint/2010/main" val="275596755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914401"/>
            <a:ext cx="6136132" cy="533399"/>
          </a:xfrm>
        </p:spPr>
        <p:txBody>
          <a:bodyPr/>
          <a:lstStyle/>
          <a:p>
            <a:r>
              <a:rPr lang="en-US" dirty="0"/>
              <a:t>Knowledge Management</a:t>
            </a:r>
            <a:br>
              <a:rPr lang="en-US" dirty="0"/>
            </a:br>
            <a:endParaRPr lang="en-US" dirty="0"/>
          </a:p>
        </p:txBody>
      </p:sp>
      <p:sp>
        <p:nvSpPr>
          <p:cNvPr id="3" name="Text Placeholder 2"/>
          <p:cNvSpPr>
            <a:spLocks noGrp="1"/>
          </p:cNvSpPr>
          <p:nvPr>
            <p:ph type="body" idx="1"/>
          </p:nvPr>
        </p:nvSpPr>
        <p:spPr>
          <a:xfrm>
            <a:off x="645668" y="1905000"/>
            <a:ext cx="8193532" cy="4001095"/>
          </a:xfrm>
        </p:spPr>
        <p:txBody>
          <a:bodyPr/>
          <a:lstStyle/>
          <a:p>
            <a:pPr algn="just"/>
            <a:r>
              <a:rPr lang="en-US" sz="2000" dirty="0">
                <a:latin typeface="Times New Roman" panose="02020603050405020304" pitchFamily="18" charset="0"/>
                <a:cs typeface="Times New Roman" panose="02020603050405020304" pitchFamily="18" charset="0"/>
              </a:rPr>
              <a:t>In many industries like the </a:t>
            </a:r>
            <a:r>
              <a:rPr lang="en-US" sz="2000" b="1" dirty="0">
                <a:solidFill>
                  <a:srgbClr val="0070C0"/>
                </a:solidFill>
                <a:latin typeface="Times New Roman" panose="02020603050405020304" pitchFamily="18" charset="0"/>
                <a:cs typeface="Times New Roman" panose="02020603050405020304" pitchFamily="18" charset="0"/>
              </a:rPr>
              <a:t>healthcare industry</a:t>
            </a:r>
            <a:r>
              <a:rPr lang="en-US" sz="2000" dirty="0">
                <a:latin typeface="Times New Roman" panose="02020603050405020304" pitchFamily="18" charset="0"/>
                <a:cs typeface="Times New Roman" panose="02020603050405020304" pitchFamily="18" charset="0"/>
              </a:rPr>
              <a:t>, </a:t>
            </a:r>
            <a:r>
              <a:rPr lang="en-US" sz="2000" b="1" dirty="0">
                <a:solidFill>
                  <a:srgbClr val="0070C0"/>
                </a:solidFill>
                <a:latin typeface="Times New Roman" panose="02020603050405020304" pitchFamily="18" charset="0"/>
                <a:cs typeface="Times New Roman" panose="02020603050405020304" pitchFamily="18" charset="0"/>
              </a:rPr>
              <a:t>managing a huge amount of textual information</a:t>
            </a:r>
            <a:r>
              <a:rPr lang="en-US" sz="2000" dirty="0">
                <a:latin typeface="Times New Roman" panose="02020603050405020304" pitchFamily="18" charset="0"/>
                <a:cs typeface="Times New Roman" panose="02020603050405020304" pitchFamily="18" charset="0"/>
              </a:rPr>
              <a:t> has become a problem. The amount of information gathered every single hour is huge. All this data has to be stored in such a manner that the information can be retrieved as and when required. It may so happen, that there is an epidemic and hospitals need to coordinate to go through all their </a:t>
            </a:r>
            <a:r>
              <a:rPr lang="en-US" sz="2000" b="1" dirty="0">
                <a:latin typeface="Times New Roman" panose="02020603050405020304" pitchFamily="18" charset="0"/>
                <a:cs typeface="Times New Roman" panose="02020603050405020304" pitchFamily="18" charset="0"/>
              </a:rPr>
              <a:t>data to pinpoint the source or the first infected person. </a:t>
            </a:r>
            <a:endParaRPr lang="en-US" sz="2000" b="1"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Such </a:t>
            </a:r>
            <a:r>
              <a:rPr lang="en-US" sz="2000" dirty="0">
                <a:latin typeface="Times New Roman" panose="02020603050405020304" pitchFamily="18" charset="0"/>
                <a:cs typeface="Times New Roman" panose="02020603050405020304" pitchFamily="18" charset="0"/>
              </a:rPr>
              <a:t>a huge exercise would be impossible without the help of proper text analytics systems in place that would manage the data and information and keep them in </a:t>
            </a:r>
            <a:r>
              <a:rPr lang="en-US" sz="2000" b="1" dirty="0">
                <a:latin typeface="Times New Roman" panose="02020603050405020304" pitchFamily="18" charset="0"/>
                <a:cs typeface="Times New Roman" panose="02020603050405020304" pitchFamily="18" charset="0"/>
              </a:rPr>
              <a:t>a structured tree-like format</a:t>
            </a:r>
            <a:r>
              <a:rPr lang="en-US" sz="2000" dirty="0">
                <a:latin typeface="Times New Roman" panose="02020603050405020304" pitchFamily="18" charset="0"/>
                <a:cs typeface="Times New Roman" panose="02020603050405020304" pitchFamily="18" charset="0"/>
              </a:rPr>
              <a:t>. This would lead to people being able to access the data in any way they need- </a:t>
            </a:r>
            <a:r>
              <a:rPr lang="en-US" sz="2000" dirty="0">
                <a:solidFill>
                  <a:srgbClr val="0070C0"/>
                </a:solidFill>
                <a:latin typeface="Times New Roman" panose="02020603050405020304" pitchFamily="18" charset="0"/>
                <a:cs typeface="Times New Roman" panose="02020603050405020304" pitchFamily="18" charset="0"/>
              </a:rPr>
              <a:t>region-based</a:t>
            </a:r>
            <a:r>
              <a:rPr lang="en-US" sz="2000" dirty="0">
                <a:latin typeface="Times New Roman" panose="02020603050405020304" pitchFamily="18" charset="0"/>
                <a:cs typeface="Times New Roman" panose="02020603050405020304" pitchFamily="18" charset="0"/>
              </a:rPr>
              <a:t>, </a:t>
            </a:r>
            <a:r>
              <a:rPr lang="en-US" sz="2000" dirty="0">
                <a:solidFill>
                  <a:srgbClr val="0070C0"/>
                </a:solidFill>
                <a:latin typeface="Times New Roman" panose="02020603050405020304" pitchFamily="18" charset="0"/>
                <a:cs typeface="Times New Roman" panose="02020603050405020304" pitchFamily="18" charset="0"/>
              </a:rPr>
              <a:t>gender-based</a:t>
            </a:r>
            <a:r>
              <a:rPr lang="en-US" sz="2000" dirty="0">
                <a:latin typeface="Times New Roman" panose="02020603050405020304" pitchFamily="18" charset="0"/>
                <a:cs typeface="Times New Roman" panose="02020603050405020304" pitchFamily="18" charset="0"/>
              </a:rPr>
              <a:t>, </a:t>
            </a:r>
            <a:r>
              <a:rPr lang="en-US" sz="2000" dirty="0">
                <a:solidFill>
                  <a:srgbClr val="0070C0"/>
                </a:solidFill>
                <a:latin typeface="Times New Roman" panose="02020603050405020304" pitchFamily="18" charset="0"/>
                <a:cs typeface="Times New Roman" panose="02020603050405020304" pitchFamily="18" charset="0"/>
              </a:rPr>
              <a:t>disease-based</a:t>
            </a:r>
            <a:r>
              <a:rPr lang="en-US" sz="2000" dirty="0">
                <a:latin typeface="Times New Roman" panose="02020603050405020304" pitchFamily="18" charset="0"/>
                <a:cs typeface="Times New Roman" panose="02020603050405020304" pitchFamily="18" charset="0"/>
              </a:rPr>
              <a:t>, and more. The inability to find important information quickly may cripple such </a:t>
            </a:r>
            <a:r>
              <a:rPr lang="en-US" sz="2000" dirty="0">
                <a:solidFill>
                  <a:srgbClr val="0070C0"/>
                </a:solidFill>
                <a:latin typeface="Times New Roman" panose="02020603050405020304" pitchFamily="18" charset="0"/>
                <a:cs typeface="Times New Roman" panose="02020603050405020304" pitchFamily="18" charset="0"/>
              </a:rPr>
              <a:t>organizations dealing with large volumes of text documents.</a:t>
            </a:r>
          </a:p>
        </p:txBody>
      </p:sp>
    </p:spTree>
    <p:extLst>
      <p:ext uri="{BB962C8B-B14F-4D97-AF65-F5344CB8AC3E}">
        <p14:creationId xmlns:p14="http://schemas.microsoft.com/office/powerpoint/2010/main" val="400836652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533" y="304800"/>
            <a:ext cx="7964932" cy="1142999"/>
          </a:xfrm>
        </p:spPr>
        <p:txBody>
          <a:bodyPr/>
          <a:lstStyle/>
          <a:p>
            <a:r>
              <a:rPr lang="en-US" dirty="0"/>
              <a:t>Fraud Detection by Insurance Companies</a:t>
            </a:r>
            <a:r>
              <a:rPr lang="en-US" b="0" dirty="0"/>
              <a:t/>
            </a:r>
            <a:br>
              <a:rPr lang="en-US" b="0" dirty="0"/>
            </a:br>
            <a:endParaRPr lang="en-US" dirty="0"/>
          </a:p>
        </p:txBody>
      </p:sp>
      <p:sp>
        <p:nvSpPr>
          <p:cNvPr id="3" name="Text Placeholder 2"/>
          <p:cNvSpPr>
            <a:spLocks noGrp="1"/>
          </p:cNvSpPr>
          <p:nvPr>
            <p:ph type="body" idx="1"/>
          </p:nvPr>
        </p:nvSpPr>
        <p:spPr>
          <a:xfrm>
            <a:off x="617533" y="1828801"/>
            <a:ext cx="8069267" cy="4191000"/>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With rising cases of insurance fraud, text analytics has proved effective in going over </a:t>
            </a:r>
            <a:r>
              <a:rPr lang="en-US" sz="2000" b="1" dirty="0">
                <a:latin typeface="Times New Roman" panose="02020603050405020304" pitchFamily="18" charset="0"/>
                <a:cs typeface="Times New Roman" panose="02020603050405020304" pitchFamily="18" charset="0"/>
              </a:rPr>
              <a:t>huge collections of case files to understand the chances of an insurance claim being a fraud</a:t>
            </a:r>
            <a:r>
              <a:rPr lang="en-US" sz="2000" dirty="0">
                <a:latin typeface="Times New Roman" panose="02020603050405020304" pitchFamily="18" charset="0"/>
                <a:cs typeface="Times New Roman" panose="02020603050405020304" pitchFamily="18" charset="0"/>
              </a:rPr>
              <a:t>. It greatly reduces the workload of the company officials since the fraud recognition software would automatically flag cases where a high probability of fraud is determined. </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smtClean="0">
                <a:latin typeface="Times New Roman" panose="02020603050405020304" pitchFamily="18" charset="0"/>
                <a:cs typeface="Times New Roman" panose="02020603050405020304" pitchFamily="18" charset="0"/>
              </a:rPr>
              <a:t>Insurance </a:t>
            </a:r>
            <a:r>
              <a:rPr lang="en-US" sz="2000" dirty="0">
                <a:latin typeface="Times New Roman" panose="02020603050405020304" pitchFamily="18" charset="0"/>
                <a:cs typeface="Times New Roman" panose="02020603050405020304" pitchFamily="18" charset="0"/>
              </a:rPr>
              <a:t>companies are tying up with technology giants to take full advantage of the </a:t>
            </a:r>
            <a:r>
              <a:rPr lang="en-US" sz="2000" dirty="0" smtClean="0">
                <a:latin typeface="Times New Roman" panose="02020603050405020304" pitchFamily="18" charset="0"/>
                <a:cs typeface="Times New Roman" panose="02020603050405020304" pitchFamily="18" charset="0"/>
              </a:rPr>
              <a:t>developments </a:t>
            </a:r>
            <a:r>
              <a:rPr lang="en-US" sz="2000" dirty="0">
                <a:latin typeface="Times New Roman" panose="02020603050405020304" pitchFamily="18" charset="0"/>
                <a:cs typeface="Times New Roman" panose="02020603050405020304" pitchFamily="18" charset="0"/>
              </a:rPr>
              <a:t>in text mining technologies, and combine their results to produce structured data to prevent frauds and swiftly process claims.</a:t>
            </a:r>
          </a:p>
        </p:txBody>
      </p:sp>
    </p:spTree>
    <p:extLst>
      <p:ext uri="{BB962C8B-B14F-4D97-AF65-F5344CB8AC3E}">
        <p14:creationId xmlns:p14="http://schemas.microsoft.com/office/powerpoint/2010/main" val="92225562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942" y="762000"/>
            <a:ext cx="6342458" cy="685800"/>
          </a:xfrm>
        </p:spPr>
        <p:txBody>
          <a:bodyPr/>
          <a:lstStyle/>
          <a:p>
            <a:r>
              <a:rPr lang="en-US" dirty="0"/>
              <a:t>Personalized Advertising</a:t>
            </a:r>
            <a:r>
              <a:rPr lang="en-US" b="0" dirty="0"/>
              <a:t/>
            </a:r>
            <a:br>
              <a:rPr lang="en-US" b="0" dirty="0"/>
            </a:br>
            <a:endParaRPr lang="en-US" dirty="0"/>
          </a:p>
        </p:txBody>
      </p:sp>
      <p:sp>
        <p:nvSpPr>
          <p:cNvPr id="3" name="Text Placeholder 2"/>
          <p:cNvSpPr>
            <a:spLocks noGrp="1"/>
          </p:cNvSpPr>
          <p:nvPr>
            <p:ph type="body" idx="1"/>
          </p:nvPr>
        </p:nvSpPr>
        <p:spPr>
          <a:xfrm>
            <a:off x="667942" y="1676400"/>
            <a:ext cx="7942658" cy="4572000"/>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Remember how you saw ads of the same mobile phone on Facebook that you were viewing on Amazon? No that is not a coincidence. </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b="1" dirty="0" smtClean="0">
                <a:latin typeface="Times New Roman" panose="02020603050405020304" pitchFamily="18" charset="0"/>
                <a:cs typeface="Times New Roman" panose="02020603050405020304" pitchFamily="18" charset="0"/>
              </a:rPr>
              <a:t>Digital </a:t>
            </a:r>
            <a:r>
              <a:rPr lang="en-US" sz="2000" b="1" dirty="0">
                <a:latin typeface="Times New Roman" panose="02020603050405020304" pitchFamily="18" charset="0"/>
                <a:cs typeface="Times New Roman" panose="02020603050405020304" pitchFamily="18" charset="0"/>
              </a:rPr>
              <a:t>advertising has been revolutionized by text and web data mining</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endParaRPr lang="en-US" sz="2000" dirty="0" smtClean="0">
              <a:latin typeface="Times New Roman" panose="02020603050405020304" pitchFamily="18" charset="0"/>
              <a:cs typeface="Times New Roman" panose="02020603050405020304" pitchFamily="18" charset="0"/>
            </a:endParaRPr>
          </a:p>
          <a:p>
            <a:pPr algn="just">
              <a:lnSpc>
                <a:spcPct val="150000"/>
              </a:lnSpc>
            </a:pPr>
            <a:r>
              <a:rPr lang="en-US" sz="2000" dirty="0" smtClean="0">
                <a:latin typeface="Times New Roman" panose="02020603050405020304" pitchFamily="18" charset="0"/>
                <a:cs typeface="Times New Roman" panose="02020603050405020304" pitchFamily="18" charset="0"/>
              </a:rPr>
              <a:t>Text </a:t>
            </a:r>
            <a:r>
              <a:rPr lang="en-US" sz="2000" dirty="0">
                <a:latin typeface="Times New Roman" panose="02020603050405020304" pitchFamily="18" charset="0"/>
                <a:cs typeface="Times New Roman" panose="02020603050405020304" pitchFamily="18" charset="0"/>
              </a:rPr>
              <a:t>data related to all that you type, view, or do online is stored by technology giants, or sold to other companies to show you advertisements that you have a higher probability of clicking on, and which have a higher probability of getting converted into a sale. This is one of the latest and most widely used applications of text analytics and mining.</a:t>
            </a:r>
          </a:p>
        </p:txBody>
      </p:sp>
    </p:spTree>
    <p:extLst>
      <p:ext uri="{BB962C8B-B14F-4D97-AF65-F5344CB8AC3E}">
        <p14:creationId xmlns:p14="http://schemas.microsoft.com/office/powerpoint/2010/main" val="301664020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013" y="838201"/>
            <a:ext cx="6133787" cy="615553"/>
          </a:xfrm>
        </p:spPr>
        <p:txBody>
          <a:bodyPr/>
          <a:lstStyle/>
          <a:p>
            <a:r>
              <a:rPr lang="en-US" dirty="0"/>
              <a:t>Business </a:t>
            </a:r>
            <a:r>
              <a:rPr lang="en-US" dirty="0" smtClean="0"/>
              <a:t>Intelligence</a:t>
            </a:r>
            <a:endParaRPr lang="en-US" dirty="0"/>
          </a:p>
        </p:txBody>
      </p:sp>
      <p:sp>
        <p:nvSpPr>
          <p:cNvPr id="3" name="Text Placeholder 2"/>
          <p:cNvSpPr>
            <a:spLocks noGrp="1"/>
          </p:cNvSpPr>
          <p:nvPr>
            <p:ph type="body" idx="1"/>
          </p:nvPr>
        </p:nvSpPr>
        <p:spPr>
          <a:xfrm>
            <a:off x="648013" y="1981200"/>
            <a:ext cx="7962587" cy="3962400"/>
          </a:xfrm>
        </p:spPr>
        <p:txBody>
          <a:bodyPr/>
          <a:lstStyle/>
          <a:p>
            <a:pPr algn="just"/>
            <a:r>
              <a:rPr lang="en-US" sz="2300" b="1" dirty="0">
                <a:latin typeface="Times New Roman" panose="02020603050405020304" pitchFamily="18" charset="0"/>
                <a:cs typeface="Times New Roman" panose="02020603050405020304" pitchFamily="18" charset="0"/>
              </a:rPr>
              <a:t>Decision-making is difficult. </a:t>
            </a:r>
            <a:r>
              <a:rPr lang="en-US" sz="2300" dirty="0">
                <a:latin typeface="Times New Roman" panose="02020603050405020304" pitchFamily="18" charset="0"/>
                <a:cs typeface="Times New Roman" panose="02020603050405020304" pitchFamily="18" charset="0"/>
              </a:rPr>
              <a:t>It is even more difficult when you have to answer to your shareholders as to why you took the decision and how you think that the decision will positively impact the company. </a:t>
            </a:r>
            <a:endParaRPr lang="en-US" sz="2300" dirty="0" smtClean="0">
              <a:latin typeface="Times New Roman" panose="02020603050405020304" pitchFamily="18" charset="0"/>
              <a:cs typeface="Times New Roman" panose="02020603050405020304" pitchFamily="18" charset="0"/>
            </a:endParaRPr>
          </a:p>
          <a:p>
            <a:pPr algn="just"/>
            <a:endParaRPr lang="en-US" sz="2300" dirty="0">
              <a:latin typeface="Times New Roman" panose="02020603050405020304" pitchFamily="18" charset="0"/>
              <a:cs typeface="Times New Roman" panose="02020603050405020304" pitchFamily="18" charset="0"/>
            </a:endParaRPr>
          </a:p>
          <a:p>
            <a:pPr algn="just"/>
            <a:r>
              <a:rPr lang="en-US" sz="2300" b="1" dirty="0" smtClean="0">
                <a:latin typeface="Times New Roman" panose="02020603050405020304" pitchFamily="18" charset="0"/>
                <a:cs typeface="Times New Roman" panose="02020603050405020304" pitchFamily="18" charset="0"/>
              </a:rPr>
              <a:t>Text </a:t>
            </a:r>
            <a:r>
              <a:rPr lang="en-US" sz="2300" b="1" dirty="0">
                <a:latin typeface="Times New Roman" panose="02020603050405020304" pitchFamily="18" charset="0"/>
                <a:cs typeface="Times New Roman" panose="02020603050405020304" pitchFamily="18" charset="0"/>
              </a:rPr>
              <a:t>mining helps gather evidence </a:t>
            </a:r>
            <a:r>
              <a:rPr lang="en-US" sz="2300" dirty="0">
                <a:latin typeface="Times New Roman" panose="02020603050405020304" pitchFamily="18" charset="0"/>
                <a:cs typeface="Times New Roman" panose="02020603050405020304" pitchFamily="18" charset="0"/>
              </a:rPr>
              <a:t>and draw up charts and graphs to put the information to back your gut feeling. </a:t>
            </a:r>
            <a:endParaRPr lang="en-US" sz="2300" dirty="0" smtClean="0">
              <a:latin typeface="Times New Roman" panose="02020603050405020304" pitchFamily="18" charset="0"/>
              <a:cs typeface="Times New Roman" panose="02020603050405020304" pitchFamily="18" charset="0"/>
            </a:endParaRPr>
          </a:p>
          <a:p>
            <a:pPr algn="just"/>
            <a:endParaRPr lang="en-US" sz="2300" dirty="0">
              <a:latin typeface="Times New Roman" panose="02020603050405020304" pitchFamily="18" charset="0"/>
              <a:cs typeface="Times New Roman" panose="02020603050405020304" pitchFamily="18" charset="0"/>
            </a:endParaRPr>
          </a:p>
          <a:p>
            <a:pPr algn="just"/>
            <a:r>
              <a:rPr lang="en-US" sz="2300" b="1" dirty="0" smtClean="0">
                <a:latin typeface="Times New Roman" panose="02020603050405020304" pitchFamily="18" charset="0"/>
                <a:cs typeface="Times New Roman" panose="02020603050405020304" pitchFamily="18" charset="0"/>
              </a:rPr>
              <a:t>Only </a:t>
            </a:r>
            <a:r>
              <a:rPr lang="en-US" sz="2300" b="1" dirty="0">
                <a:latin typeface="Times New Roman" panose="02020603050405020304" pitchFamily="18" charset="0"/>
                <a:cs typeface="Times New Roman" panose="02020603050405020304" pitchFamily="18" charset="0"/>
              </a:rPr>
              <a:t>relevant information and data are extracted so that the people who lead can make the best decisions by going through only a few pages of information.</a:t>
            </a:r>
          </a:p>
        </p:txBody>
      </p:sp>
    </p:spTree>
    <p:extLst>
      <p:ext uri="{BB962C8B-B14F-4D97-AF65-F5344CB8AC3E}">
        <p14:creationId xmlns:p14="http://schemas.microsoft.com/office/powerpoint/2010/main" val="222678354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0"/>
            <a:ext cx="4633595" cy="615553"/>
          </a:xfrm>
        </p:spPr>
        <p:txBody>
          <a:bodyPr/>
          <a:lstStyle/>
          <a:p>
            <a:r>
              <a:rPr lang="en-US" dirty="0"/>
              <a:t>Content analysis</a:t>
            </a:r>
          </a:p>
        </p:txBody>
      </p:sp>
      <p:sp>
        <p:nvSpPr>
          <p:cNvPr id="3" name="Text Placeholder 2"/>
          <p:cNvSpPr>
            <a:spLocks noGrp="1"/>
          </p:cNvSpPr>
          <p:nvPr>
            <p:ph type="body" idx="1"/>
          </p:nvPr>
        </p:nvSpPr>
        <p:spPr>
          <a:xfrm>
            <a:off x="624566" y="1905000"/>
            <a:ext cx="8062234" cy="4247317"/>
          </a:xfrm>
        </p:spPr>
        <p:txBody>
          <a:bodyPr/>
          <a:lstStyle/>
          <a:p>
            <a:pPr algn="just"/>
            <a:r>
              <a:rPr lang="en-US" sz="2300" b="1" dirty="0">
                <a:latin typeface="Times New Roman" panose="02020603050405020304" pitchFamily="18" charset="0"/>
                <a:cs typeface="Times New Roman" panose="02020603050405020304" pitchFamily="18" charset="0"/>
              </a:rPr>
              <a:t>Content analysis </a:t>
            </a:r>
            <a:r>
              <a:rPr lang="en-US" sz="2300" dirty="0">
                <a:latin typeface="Times New Roman" panose="02020603050405020304" pitchFamily="18" charset="0"/>
                <a:cs typeface="Times New Roman" panose="02020603050405020304" pitchFamily="18" charset="0"/>
              </a:rPr>
              <a:t>is a research tool used to determine the </a:t>
            </a:r>
            <a:r>
              <a:rPr lang="en-US" sz="2300" b="1" dirty="0">
                <a:latin typeface="Times New Roman" panose="02020603050405020304" pitchFamily="18" charset="0"/>
                <a:cs typeface="Times New Roman" panose="02020603050405020304" pitchFamily="18" charset="0"/>
              </a:rPr>
              <a:t>presence of certain words</a:t>
            </a:r>
            <a:r>
              <a:rPr lang="en-US" sz="2300" dirty="0">
                <a:latin typeface="Times New Roman" panose="02020603050405020304" pitchFamily="18" charset="0"/>
                <a:cs typeface="Times New Roman" panose="02020603050405020304" pitchFamily="18" charset="0"/>
              </a:rPr>
              <a:t> or </a:t>
            </a:r>
            <a:r>
              <a:rPr lang="en-US" sz="2300" b="1" dirty="0">
                <a:latin typeface="Times New Roman" panose="02020603050405020304" pitchFamily="18" charset="0"/>
                <a:cs typeface="Times New Roman" panose="02020603050405020304" pitchFamily="18" charset="0"/>
              </a:rPr>
              <a:t>concepts</a:t>
            </a:r>
            <a:r>
              <a:rPr lang="en-US" sz="2300" dirty="0">
                <a:latin typeface="Times New Roman" panose="02020603050405020304" pitchFamily="18" charset="0"/>
                <a:cs typeface="Times New Roman" panose="02020603050405020304" pitchFamily="18" charset="0"/>
              </a:rPr>
              <a:t> within </a:t>
            </a:r>
            <a:r>
              <a:rPr lang="en-US" sz="2300" b="1" dirty="0">
                <a:latin typeface="Times New Roman" panose="02020603050405020304" pitchFamily="18" charset="0"/>
                <a:cs typeface="Times New Roman" panose="02020603050405020304" pitchFamily="18" charset="0"/>
              </a:rPr>
              <a:t>texts</a:t>
            </a:r>
            <a:r>
              <a:rPr lang="en-US" sz="2300" dirty="0">
                <a:latin typeface="Times New Roman" panose="02020603050405020304" pitchFamily="18" charset="0"/>
                <a:cs typeface="Times New Roman" panose="02020603050405020304" pitchFamily="18" charset="0"/>
              </a:rPr>
              <a:t> or </a:t>
            </a:r>
            <a:r>
              <a:rPr lang="en-US" sz="2300" b="1" dirty="0">
                <a:latin typeface="Times New Roman" panose="02020603050405020304" pitchFamily="18" charset="0"/>
                <a:cs typeface="Times New Roman" panose="02020603050405020304" pitchFamily="18" charset="0"/>
              </a:rPr>
              <a:t>sets of texts</a:t>
            </a:r>
            <a:r>
              <a:rPr lang="en-US" sz="2300" dirty="0">
                <a:latin typeface="Times New Roman" panose="02020603050405020304" pitchFamily="18" charset="0"/>
                <a:cs typeface="Times New Roman" panose="02020603050405020304" pitchFamily="18" charset="0"/>
              </a:rPr>
              <a:t>. </a:t>
            </a:r>
            <a:endParaRPr lang="en-US" sz="2300" dirty="0" smtClean="0">
              <a:latin typeface="Times New Roman" panose="02020603050405020304" pitchFamily="18" charset="0"/>
              <a:cs typeface="Times New Roman" panose="02020603050405020304" pitchFamily="18" charset="0"/>
            </a:endParaRPr>
          </a:p>
          <a:p>
            <a:pPr algn="just"/>
            <a:endParaRPr lang="en-US" sz="2300" dirty="0" smtClean="0">
              <a:latin typeface="Times New Roman" panose="02020603050405020304" pitchFamily="18" charset="0"/>
              <a:cs typeface="Times New Roman" panose="02020603050405020304" pitchFamily="18" charset="0"/>
            </a:endParaRPr>
          </a:p>
          <a:p>
            <a:pPr algn="just"/>
            <a:r>
              <a:rPr lang="en-US" sz="2300" dirty="0" smtClean="0">
                <a:latin typeface="Times New Roman" panose="02020603050405020304" pitchFamily="18" charset="0"/>
                <a:cs typeface="Times New Roman" panose="02020603050405020304" pitchFamily="18" charset="0"/>
              </a:rPr>
              <a:t>Researchers </a:t>
            </a:r>
            <a:r>
              <a:rPr lang="en-US" sz="2300" dirty="0">
                <a:latin typeface="Times New Roman" panose="02020603050405020304" pitchFamily="18" charset="0"/>
                <a:cs typeface="Times New Roman" panose="02020603050405020304" pitchFamily="18" charset="0"/>
              </a:rPr>
              <a:t>quantify and analyze the presence, meanings and relationships of such words and concepts, then make inferences about the messages within the texts, the writer(s), the audience, and even the culture and time of which these are a part. </a:t>
            </a:r>
            <a:endParaRPr lang="en-US" sz="2300" dirty="0" smtClean="0">
              <a:latin typeface="Times New Roman" panose="02020603050405020304" pitchFamily="18" charset="0"/>
              <a:cs typeface="Times New Roman" panose="02020603050405020304" pitchFamily="18" charset="0"/>
            </a:endParaRPr>
          </a:p>
          <a:p>
            <a:pPr algn="just"/>
            <a:endParaRPr lang="en-US" sz="2300" dirty="0" smtClean="0">
              <a:latin typeface="Times New Roman" panose="02020603050405020304" pitchFamily="18" charset="0"/>
              <a:cs typeface="Times New Roman" panose="02020603050405020304" pitchFamily="18" charset="0"/>
            </a:endParaRPr>
          </a:p>
          <a:p>
            <a:pPr algn="just"/>
            <a:r>
              <a:rPr lang="en-US" sz="2300" dirty="0" smtClean="0">
                <a:latin typeface="Times New Roman" panose="02020603050405020304" pitchFamily="18" charset="0"/>
                <a:cs typeface="Times New Roman" panose="02020603050405020304" pitchFamily="18" charset="0"/>
              </a:rPr>
              <a:t>Texts </a:t>
            </a:r>
            <a:r>
              <a:rPr lang="en-US" sz="2300" dirty="0">
                <a:latin typeface="Times New Roman" panose="02020603050405020304" pitchFamily="18" charset="0"/>
                <a:cs typeface="Times New Roman" panose="02020603050405020304" pitchFamily="18" charset="0"/>
              </a:rPr>
              <a:t>can be defined broadly as books, book chapters, essays, interviews, discussions, newspaper headlines and articles, historical documents, speeches, conversations, advertising, theater, informal conversation, or really any occurrence of communicative language. </a:t>
            </a:r>
          </a:p>
        </p:txBody>
      </p:sp>
    </p:spTree>
    <p:extLst>
      <p:ext uri="{BB962C8B-B14F-4D97-AF65-F5344CB8AC3E}">
        <p14:creationId xmlns:p14="http://schemas.microsoft.com/office/powerpoint/2010/main" val="189391101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286" y="838200"/>
            <a:ext cx="6873514" cy="609600"/>
          </a:xfrm>
        </p:spPr>
        <p:txBody>
          <a:bodyPr/>
          <a:lstStyle/>
          <a:p>
            <a:r>
              <a:rPr lang="en-US" dirty="0"/>
              <a:t>Types </a:t>
            </a:r>
            <a:r>
              <a:rPr lang="en-US" dirty="0" smtClean="0"/>
              <a:t>of Content Analysis</a:t>
            </a:r>
            <a:endParaRPr lang="en-US" dirty="0"/>
          </a:p>
        </p:txBody>
      </p:sp>
      <p:sp>
        <p:nvSpPr>
          <p:cNvPr id="3" name="Text Placeholder 2"/>
          <p:cNvSpPr>
            <a:spLocks noGrp="1"/>
          </p:cNvSpPr>
          <p:nvPr>
            <p:ph type="body" idx="1"/>
          </p:nvPr>
        </p:nvSpPr>
        <p:spPr>
          <a:xfrm>
            <a:off x="670286" y="1676400"/>
            <a:ext cx="8016514" cy="4524315"/>
          </a:xfrm>
        </p:spPr>
        <p:txBody>
          <a:bodyPr/>
          <a:lstStyle/>
          <a:p>
            <a:r>
              <a:rPr lang="en-US" sz="2400" dirty="0">
                <a:latin typeface="Times New Roman" panose="02020603050405020304" pitchFamily="18" charset="0"/>
                <a:cs typeface="Times New Roman" panose="02020603050405020304" pitchFamily="18" charset="0"/>
              </a:rPr>
              <a:t>There are two general types of content analysis: </a:t>
            </a:r>
            <a:endParaRPr lang="en-US" sz="2400" dirty="0" smtClean="0">
              <a:latin typeface="Times New Roman" panose="02020603050405020304" pitchFamily="18" charset="0"/>
              <a:cs typeface="Times New Roman" panose="02020603050405020304" pitchFamily="18" charset="0"/>
            </a:endParaRPr>
          </a:p>
          <a:p>
            <a:pPr marL="457200" indent="-457200">
              <a:buAutoNum type="arabicPeriod"/>
            </a:pPr>
            <a:r>
              <a:rPr lang="en-US" sz="2400" b="1" dirty="0" smtClean="0">
                <a:latin typeface="Times New Roman" panose="02020603050405020304" pitchFamily="18" charset="0"/>
                <a:cs typeface="Times New Roman" panose="02020603050405020304" pitchFamily="18" charset="0"/>
              </a:rPr>
              <a:t>Conceptual</a:t>
            </a:r>
            <a:r>
              <a:rPr lang="en-US" sz="2400" dirty="0" smtClean="0">
                <a:latin typeface="Times New Roman" panose="02020603050405020304" pitchFamily="18" charset="0"/>
                <a:cs typeface="Times New Roman" panose="02020603050405020304" pitchFamily="18" charset="0"/>
              </a:rPr>
              <a:t> or </a:t>
            </a:r>
            <a:r>
              <a:rPr lang="en-US" sz="2400" b="1" dirty="0">
                <a:latin typeface="Times New Roman" panose="02020603050405020304" pitchFamily="18" charset="0"/>
                <a:cs typeface="Times New Roman" panose="02020603050405020304" pitchFamily="18" charset="0"/>
              </a:rPr>
              <a:t>quantitative</a:t>
            </a:r>
            <a:r>
              <a:rPr lang="en-US" dirty="0" smtClean="0"/>
              <a:t> </a:t>
            </a:r>
            <a:r>
              <a:rPr lang="en-US" sz="2400" dirty="0" smtClean="0">
                <a:latin typeface="Times New Roman" panose="02020603050405020304" pitchFamily="18" charset="0"/>
                <a:cs typeface="Times New Roman" panose="02020603050405020304" pitchFamily="18" charset="0"/>
              </a:rPr>
              <a:t>analysis</a:t>
            </a:r>
          </a:p>
          <a:p>
            <a:pPr marL="457200" indent="-457200">
              <a:buAutoNum type="arabicPeriod"/>
            </a:pPr>
            <a:r>
              <a:rPr lang="en-US" sz="2400" b="1" dirty="0" smtClean="0">
                <a:latin typeface="Times New Roman" panose="02020603050405020304" pitchFamily="18" charset="0"/>
                <a:cs typeface="Times New Roman" panose="02020603050405020304" pitchFamily="18" charset="0"/>
              </a:rPr>
              <a:t>Relational</a:t>
            </a:r>
            <a:r>
              <a:rPr lang="en-US" sz="2400" dirty="0" smtClean="0">
                <a:latin typeface="Times New Roman" panose="02020603050405020304" pitchFamily="18" charset="0"/>
                <a:cs typeface="Times New Roman" panose="02020603050405020304" pitchFamily="18" charset="0"/>
              </a:rPr>
              <a:t> or </a:t>
            </a:r>
            <a:r>
              <a:rPr lang="en-US" sz="2400" b="1" dirty="0" smtClean="0">
                <a:latin typeface="Times New Roman" panose="02020603050405020304" pitchFamily="18" charset="0"/>
                <a:cs typeface="Times New Roman" panose="02020603050405020304" pitchFamily="18" charset="0"/>
              </a:rPr>
              <a:t>qualitative </a:t>
            </a:r>
            <a:r>
              <a:rPr lang="en-US" sz="2400" dirty="0" smtClean="0">
                <a:latin typeface="Times New Roman" panose="02020603050405020304" pitchFamily="18" charset="0"/>
                <a:cs typeface="Times New Roman" panose="02020603050405020304" pitchFamily="18" charset="0"/>
              </a:rPr>
              <a:t>analysis</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marL="457200" indent="-457200">
              <a:buAutoNum type="arabicPeriod"/>
            </a:pPr>
            <a:endParaRPr lang="en-US" sz="2400" dirty="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Conceptual </a:t>
            </a:r>
            <a:r>
              <a:rPr lang="en-US" sz="2400" b="1" dirty="0">
                <a:latin typeface="Times New Roman" panose="02020603050405020304" pitchFamily="18" charset="0"/>
                <a:cs typeface="Times New Roman" panose="02020603050405020304" pitchFamily="18" charset="0"/>
              </a:rPr>
              <a:t>analysis </a:t>
            </a:r>
            <a:r>
              <a:rPr lang="en-US" sz="2400" dirty="0">
                <a:latin typeface="Times New Roman" panose="02020603050405020304" pitchFamily="18" charset="0"/>
                <a:cs typeface="Times New Roman" panose="02020603050405020304" pitchFamily="18" charset="0"/>
              </a:rPr>
              <a:t>determines the existence and frequency of concepts in a text. </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Relational </a:t>
            </a:r>
            <a:r>
              <a:rPr lang="en-US" sz="2400" b="1" dirty="0">
                <a:latin typeface="Times New Roman" panose="02020603050405020304" pitchFamily="18" charset="0"/>
                <a:cs typeface="Times New Roman" panose="02020603050405020304" pitchFamily="18" charset="0"/>
              </a:rPr>
              <a:t>analysis </a:t>
            </a:r>
            <a:r>
              <a:rPr lang="en-US" sz="2400" dirty="0">
                <a:latin typeface="Times New Roman" panose="02020603050405020304" pitchFamily="18" charset="0"/>
                <a:cs typeface="Times New Roman" panose="02020603050405020304" pitchFamily="18" charset="0"/>
              </a:rPr>
              <a:t>develops the conceptual analysis further by examining the relationships among concepts in a text. </a:t>
            </a:r>
            <a:endParaRPr lang="en-US" sz="2400" dirty="0" smtClean="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Each </a:t>
            </a:r>
            <a:r>
              <a:rPr lang="en-US" sz="2400" dirty="0">
                <a:latin typeface="Times New Roman" panose="02020603050405020304" pitchFamily="18" charset="0"/>
                <a:cs typeface="Times New Roman" panose="02020603050405020304" pitchFamily="18" charset="0"/>
              </a:rPr>
              <a:t>type of analysis may lead to different results, conclusions, interpretations and meanings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74557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775115446"/>
              </p:ext>
            </p:extLst>
          </p:nvPr>
        </p:nvGraphicFramePr>
        <p:xfrm>
          <a:off x="381000" y="533400"/>
          <a:ext cx="8305800" cy="6096000"/>
        </p:xfrm>
        <a:graphic>
          <a:graphicData uri="http://schemas.openxmlformats.org/presentationml/2006/ole">
            <mc:AlternateContent xmlns:mc="http://schemas.openxmlformats.org/markup-compatibility/2006">
              <mc:Choice xmlns:v="urn:schemas-microsoft-com:vml" Requires="v">
                <p:oleObj spid="_x0000_s3326" r:id="rId3" imgW="6629400" imgH="3695760" progId="">
                  <p:embed/>
                </p:oleObj>
              </mc:Choice>
              <mc:Fallback>
                <p:oleObj r:id="rId3" imgW="6629400" imgH="3695760" progId="">
                  <p:embed/>
                  <p:pic>
                    <p:nvPicPr>
                      <p:cNvPr id="0" name=""/>
                      <p:cNvPicPr/>
                      <p:nvPr/>
                    </p:nvPicPr>
                    <p:blipFill>
                      <a:blip r:embed="rId4"/>
                      <a:stretch>
                        <a:fillRect/>
                      </a:stretch>
                    </p:blipFill>
                    <p:spPr>
                      <a:xfrm>
                        <a:off x="381000" y="533400"/>
                        <a:ext cx="8305800" cy="6096000"/>
                      </a:xfrm>
                      <a:prstGeom prst="rect">
                        <a:avLst/>
                      </a:prstGeom>
                    </p:spPr>
                  </p:pic>
                </p:oleObj>
              </mc:Fallback>
            </mc:AlternateContent>
          </a:graphicData>
        </a:graphic>
      </p:graphicFrame>
    </p:spTree>
    <p:extLst>
      <p:ext uri="{BB962C8B-B14F-4D97-AF65-F5344CB8AC3E}">
        <p14:creationId xmlns:p14="http://schemas.microsoft.com/office/powerpoint/2010/main" val="131399442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634227439"/>
              </p:ext>
            </p:extLst>
          </p:nvPr>
        </p:nvGraphicFramePr>
        <p:xfrm>
          <a:off x="533400" y="1143000"/>
          <a:ext cx="8153400" cy="5257800"/>
        </p:xfrm>
        <a:graphic>
          <a:graphicData uri="http://schemas.openxmlformats.org/presentationml/2006/ole">
            <mc:AlternateContent xmlns:mc="http://schemas.openxmlformats.org/markup-compatibility/2006">
              <mc:Choice xmlns:v="urn:schemas-microsoft-com:vml" Requires="v">
                <p:oleObj spid="_x0000_s48143" r:id="rId3" imgW="4362480" imgH="2914560" progId="">
                  <p:embed/>
                </p:oleObj>
              </mc:Choice>
              <mc:Fallback>
                <p:oleObj r:id="rId3" imgW="4362480" imgH="2914560" progId="">
                  <p:embed/>
                  <p:pic>
                    <p:nvPicPr>
                      <p:cNvPr id="0" name=""/>
                      <p:cNvPicPr/>
                      <p:nvPr/>
                    </p:nvPicPr>
                    <p:blipFill>
                      <a:blip r:embed="rId4"/>
                      <a:stretch>
                        <a:fillRect/>
                      </a:stretch>
                    </p:blipFill>
                    <p:spPr>
                      <a:xfrm>
                        <a:off x="533400" y="1143000"/>
                        <a:ext cx="8153400" cy="5257800"/>
                      </a:xfrm>
                      <a:prstGeom prst="rect">
                        <a:avLst/>
                      </a:prstGeom>
                    </p:spPr>
                  </p:pic>
                </p:oleObj>
              </mc:Fallback>
            </mc:AlternateContent>
          </a:graphicData>
        </a:graphic>
      </p:graphicFrame>
    </p:spTree>
    <p:extLst>
      <p:ext uri="{BB962C8B-B14F-4D97-AF65-F5344CB8AC3E}">
        <p14:creationId xmlns:p14="http://schemas.microsoft.com/office/powerpoint/2010/main" val="251184021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61796"/>
            <a:ext cx="4633595" cy="635000"/>
          </a:xfrm>
        </p:spPr>
        <p:txBody>
          <a:bodyPr/>
          <a:lstStyle/>
          <a:p>
            <a:r>
              <a:rPr lang="en-US" dirty="0" smtClean="0"/>
              <a:t>Example</a:t>
            </a:r>
            <a:endParaRPr lang="en-US" dirty="0"/>
          </a:p>
        </p:txBody>
      </p:sp>
      <p:sp>
        <p:nvSpPr>
          <p:cNvPr id="3" name="Text Placeholder 2"/>
          <p:cNvSpPr>
            <a:spLocks noGrp="1"/>
          </p:cNvSpPr>
          <p:nvPr>
            <p:ph type="body" idx="1"/>
          </p:nvPr>
        </p:nvSpPr>
        <p:spPr/>
        <p:txBody>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921437524"/>
              </p:ext>
            </p:extLst>
          </p:nvPr>
        </p:nvGraphicFramePr>
        <p:xfrm>
          <a:off x="533400" y="1296796"/>
          <a:ext cx="8153400" cy="5027804"/>
        </p:xfrm>
        <a:graphic>
          <a:graphicData uri="http://schemas.openxmlformats.org/presentationml/2006/ole">
            <mc:AlternateContent xmlns:mc="http://schemas.openxmlformats.org/markup-compatibility/2006">
              <mc:Choice xmlns:v="urn:schemas-microsoft-com:vml" Requires="v">
                <p:oleObj spid="_x0000_s49166" r:id="rId3" imgW="6286680" imgH="3438360" progId="">
                  <p:embed/>
                </p:oleObj>
              </mc:Choice>
              <mc:Fallback>
                <p:oleObj r:id="rId3" imgW="6286680" imgH="3438360" progId="">
                  <p:embed/>
                  <p:pic>
                    <p:nvPicPr>
                      <p:cNvPr id="0" name=""/>
                      <p:cNvPicPr/>
                      <p:nvPr/>
                    </p:nvPicPr>
                    <p:blipFill>
                      <a:blip r:embed="rId4"/>
                      <a:stretch>
                        <a:fillRect/>
                      </a:stretch>
                    </p:blipFill>
                    <p:spPr>
                      <a:xfrm>
                        <a:off x="533400" y="1296796"/>
                        <a:ext cx="8153400" cy="5027804"/>
                      </a:xfrm>
                      <a:prstGeom prst="rect">
                        <a:avLst/>
                      </a:prstGeom>
                    </p:spPr>
                  </p:pic>
                </p:oleObj>
              </mc:Fallback>
            </mc:AlternateContent>
          </a:graphicData>
        </a:graphic>
      </p:graphicFrame>
      <p:sp>
        <p:nvSpPr>
          <p:cNvPr id="5" name="Rectangle 4"/>
          <p:cNvSpPr/>
          <p:nvPr/>
        </p:nvSpPr>
        <p:spPr>
          <a:xfrm>
            <a:off x="2209800" y="6324600"/>
            <a:ext cx="5505450" cy="369332"/>
          </a:xfrm>
          <a:prstGeom prst="rect">
            <a:avLst/>
          </a:prstGeom>
        </p:spPr>
        <p:txBody>
          <a:bodyPr wrap="square">
            <a:spAutoFit/>
          </a:bodyPr>
          <a:lstStyle/>
          <a:p>
            <a:r>
              <a:rPr lang="en-US" b="1" dirty="0"/>
              <a:t>https://www.youtube.com/watch?v=dxxES6YYwMs</a:t>
            </a:r>
          </a:p>
        </p:txBody>
      </p:sp>
    </p:spTree>
    <p:extLst>
      <p:ext uri="{BB962C8B-B14F-4D97-AF65-F5344CB8AC3E}">
        <p14:creationId xmlns:p14="http://schemas.microsoft.com/office/powerpoint/2010/main" val="233779609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5800" y="838200"/>
            <a:ext cx="7162800" cy="707886"/>
          </a:xfrm>
          <a:prstGeom prst="rect">
            <a:avLst/>
          </a:prstGeom>
          <a:noFill/>
        </p:spPr>
        <p:txBody>
          <a:bodyPr wrap="square" rtlCol="0">
            <a:spAutoFit/>
          </a:bodyPr>
          <a:lstStyle/>
          <a:p>
            <a:r>
              <a:rPr lang="en-US" sz="4000" b="1" spc="-10" dirty="0">
                <a:solidFill>
                  <a:srgbClr val="C00000"/>
                </a:solidFill>
                <a:latin typeface="Bookman Uralic"/>
                <a:cs typeface="Bookman Uralic"/>
              </a:rPr>
              <a:t>Text Mining Process</a:t>
            </a:r>
          </a:p>
        </p:txBody>
      </p:sp>
      <p:graphicFrame>
        <p:nvGraphicFramePr>
          <p:cNvPr id="8" name="Object 7"/>
          <p:cNvGraphicFramePr>
            <a:graphicFrameLocks noChangeAspect="1"/>
          </p:cNvGraphicFramePr>
          <p:nvPr>
            <p:extLst>
              <p:ext uri="{D42A27DB-BD31-4B8C-83A1-F6EECF244321}">
                <p14:modId xmlns:p14="http://schemas.microsoft.com/office/powerpoint/2010/main" val="1505308513"/>
              </p:ext>
            </p:extLst>
          </p:nvPr>
        </p:nvGraphicFramePr>
        <p:xfrm>
          <a:off x="609600" y="1785938"/>
          <a:ext cx="7924800" cy="4767262"/>
        </p:xfrm>
        <a:graphic>
          <a:graphicData uri="http://schemas.openxmlformats.org/presentationml/2006/ole">
            <mc:AlternateContent xmlns:mc="http://schemas.openxmlformats.org/markup-compatibility/2006">
              <mc:Choice xmlns:v="urn:schemas-microsoft-com:vml" Requires="v">
                <p:oleObj spid="_x0000_s1288" r:id="rId3" imgW="4991040" imgH="3286080" progId="">
                  <p:embed/>
                </p:oleObj>
              </mc:Choice>
              <mc:Fallback>
                <p:oleObj r:id="rId3" imgW="4991040" imgH="3286080" progId="">
                  <p:embed/>
                  <p:pic>
                    <p:nvPicPr>
                      <p:cNvPr id="0" name=""/>
                      <p:cNvPicPr/>
                      <p:nvPr/>
                    </p:nvPicPr>
                    <p:blipFill>
                      <a:blip r:embed="rId4"/>
                      <a:stretch>
                        <a:fillRect/>
                      </a:stretch>
                    </p:blipFill>
                    <p:spPr>
                      <a:xfrm>
                        <a:off x="609600" y="1785938"/>
                        <a:ext cx="7924800" cy="4767262"/>
                      </a:xfrm>
                      <a:prstGeom prst="rect">
                        <a:avLst/>
                      </a:prstGeom>
                    </p:spPr>
                  </p:pic>
                </p:oleObj>
              </mc:Fallback>
            </mc:AlternateContent>
          </a:graphicData>
        </a:graphic>
      </p:graphicFrame>
    </p:spTree>
    <p:extLst>
      <p:ext uri="{BB962C8B-B14F-4D97-AF65-F5344CB8AC3E}">
        <p14:creationId xmlns:p14="http://schemas.microsoft.com/office/powerpoint/2010/main" val="42647329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263" y="304800"/>
            <a:ext cx="7991475" cy="1231106"/>
          </a:xfrm>
        </p:spPr>
        <p:txBody>
          <a:bodyPr/>
          <a:lstStyle/>
          <a:p>
            <a:pPr algn="ctr"/>
            <a:r>
              <a:rPr lang="en-US" dirty="0"/>
              <a:t>High-level text mining functional architecture</a:t>
            </a:r>
          </a:p>
        </p:txBody>
      </p:sp>
      <p:graphicFrame>
        <p:nvGraphicFramePr>
          <p:cNvPr id="4" name="Object 3"/>
          <p:cNvGraphicFramePr>
            <a:graphicFrameLocks noChangeAspect="1"/>
          </p:cNvGraphicFramePr>
          <p:nvPr>
            <p:extLst>
              <p:ext uri="{D42A27DB-BD31-4B8C-83A1-F6EECF244321}">
                <p14:modId xmlns:p14="http://schemas.microsoft.com/office/powerpoint/2010/main" val="2844122744"/>
              </p:ext>
            </p:extLst>
          </p:nvPr>
        </p:nvGraphicFramePr>
        <p:xfrm>
          <a:off x="559851" y="2438400"/>
          <a:ext cx="8203149" cy="2895600"/>
        </p:xfrm>
        <a:graphic>
          <a:graphicData uri="http://schemas.openxmlformats.org/presentationml/2006/ole">
            <mc:AlternateContent xmlns:mc="http://schemas.openxmlformats.org/markup-compatibility/2006">
              <mc:Choice xmlns:v="urn:schemas-microsoft-com:vml" Requires="v">
                <p:oleObj spid="_x0000_s2305" r:id="rId3" imgW="7991640" imgH="1590840" progId="">
                  <p:embed/>
                </p:oleObj>
              </mc:Choice>
              <mc:Fallback>
                <p:oleObj r:id="rId3" imgW="7991640" imgH="1590840" progId="">
                  <p:embed/>
                  <p:pic>
                    <p:nvPicPr>
                      <p:cNvPr id="0" name=""/>
                      <p:cNvPicPr/>
                      <p:nvPr/>
                    </p:nvPicPr>
                    <p:blipFill>
                      <a:blip r:embed="rId4"/>
                      <a:stretch>
                        <a:fillRect/>
                      </a:stretch>
                    </p:blipFill>
                    <p:spPr>
                      <a:xfrm>
                        <a:off x="559851" y="2438400"/>
                        <a:ext cx="8203149" cy="2895600"/>
                      </a:xfrm>
                      <a:prstGeom prst="rect">
                        <a:avLst/>
                      </a:prstGeom>
                    </p:spPr>
                  </p:pic>
                </p:oleObj>
              </mc:Fallback>
            </mc:AlternateContent>
          </a:graphicData>
        </a:graphic>
      </p:graphicFrame>
    </p:spTree>
    <p:extLst>
      <p:ext uri="{BB962C8B-B14F-4D97-AF65-F5344CB8AC3E}">
        <p14:creationId xmlns:p14="http://schemas.microsoft.com/office/powerpoint/2010/main" val="15538424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09600"/>
            <a:ext cx="8117332" cy="615553"/>
          </a:xfrm>
        </p:spPr>
        <p:txBody>
          <a:bodyPr/>
          <a:lstStyle/>
          <a:p>
            <a:r>
              <a:rPr lang="en-IN" dirty="0"/>
              <a:t>Core text mining operations</a:t>
            </a:r>
            <a:endParaRPr lang="en-US" dirty="0"/>
          </a:p>
        </p:txBody>
      </p:sp>
      <p:sp>
        <p:nvSpPr>
          <p:cNvPr id="3" name="Text Placeholder 2"/>
          <p:cNvSpPr>
            <a:spLocks noGrp="1"/>
          </p:cNvSpPr>
          <p:nvPr>
            <p:ph type="body" idx="1"/>
          </p:nvPr>
        </p:nvSpPr>
        <p:spPr>
          <a:xfrm>
            <a:off x="645668" y="1905000"/>
            <a:ext cx="7841615" cy="2154436"/>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Core text mining operations consist of various mechanisms for </a:t>
            </a:r>
            <a:r>
              <a:rPr lang="en-US" sz="2000" b="1" dirty="0">
                <a:latin typeface="Times New Roman" panose="02020603050405020304" pitchFamily="18" charset="0"/>
                <a:cs typeface="Times New Roman" panose="02020603050405020304" pitchFamily="18" charset="0"/>
              </a:rPr>
              <a:t>discovering </a:t>
            </a:r>
            <a:r>
              <a:rPr lang="en-US" sz="2000" b="1" dirty="0" smtClean="0">
                <a:latin typeface="Times New Roman" panose="02020603050405020304" pitchFamily="18" charset="0"/>
                <a:cs typeface="Times New Roman" panose="02020603050405020304" pitchFamily="18" charset="0"/>
              </a:rPr>
              <a:t>patterns</a:t>
            </a:r>
            <a:r>
              <a:rPr lang="en-US" sz="2000" dirty="0" smtClean="0">
                <a:latin typeface="Times New Roman" panose="02020603050405020304" pitchFamily="18" charset="0"/>
                <a:cs typeface="Times New Roman" panose="02020603050405020304" pitchFamily="18" charset="0"/>
              </a:rPr>
              <a:t> of </a:t>
            </a:r>
            <a:r>
              <a:rPr lang="en-US" sz="2000" dirty="0">
                <a:latin typeface="Times New Roman" panose="02020603050405020304" pitchFamily="18" charset="0"/>
                <a:cs typeface="Times New Roman" panose="02020603050405020304" pitchFamily="18" charset="0"/>
              </a:rPr>
              <a:t>concept occurrence within a given document collection or subset of a </a:t>
            </a:r>
            <a:r>
              <a:rPr lang="en-US" sz="2000" dirty="0" smtClean="0">
                <a:latin typeface="Times New Roman" panose="02020603050405020304" pitchFamily="18" charset="0"/>
                <a:cs typeface="Times New Roman" panose="02020603050405020304" pitchFamily="18" charset="0"/>
              </a:rPr>
              <a:t>document collection.</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three most common types of patterns encountered in text mining </a:t>
            </a:r>
            <a:r>
              <a:rPr lang="en-US" sz="2000" dirty="0" smtClean="0">
                <a:latin typeface="Times New Roman" panose="02020603050405020304" pitchFamily="18" charset="0"/>
                <a:cs typeface="Times New Roman" panose="02020603050405020304" pitchFamily="18" charset="0"/>
              </a:rPr>
              <a:t>are:</a:t>
            </a:r>
          </a:p>
        </p:txBody>
      </p:sp>
      <p:sp>
        <p:nvSpPr>
          <p:cNvPr id="4" name="Rectangle 3"/>
          <p:cNvSpPr/>
          <p:nvPr/>
        </p:nvSpPr>
        <p:spPr>
          <a:xfrm>
            <a:off x="5105400" y="4343400"/>
            <a:ext cx="2743200" cy="1477328"/>
          </a:xfrm>
          <a:prstGeom prst="rect">
            <a:avLst/>
          </a:prstGeom>
        </p:spPr>
        <p:txBody>
          <a:bodyPr wrap="square">
            <a:spAutoFit/>
          </a:bodyPr>
          <a:lstStyle/>
          <a:p>
            <a:pPr marL="457200" indent="-457200" algn="just">
              <a:lnSpc>
                <a:spcPct val="150000"/>
              </a:lnSpc>
              <a:buAutoNum type="arabicPeriod"/>
            </a:pPr>
            <a:r>
              <a:rPr lang="en-US" sz="2000" b="1" dirty="0" smtClean="0">
                <a:latin typeface="Times New Roman" panose="02020603050405020304" pitchFamily="18" charset="0"/>
                <a:cs typeface="Times New Roman" panose="02020603050405020304" pitchFamily="18" charset="0"/>
              </a:rPr>
              <a:t>Frequent sets</a:t>
            </a:r>
            <a:endParaRPr lang="en-US" sz="2000" b="1" dirty="0">
              <a:latin typeface="Times New Roman" panose="02020603050405020304" pitchFamily="18" charset="0"/>
              <a:cs typeface="Times New Roman" panose="02020603050405020304" pitchFamily="18" charset="0"/>
            </a:endParaRPr>
          </a:p>
          <a:p>
            <a:pPr marL="457200" indent="-457200" algn="just">
              <a:lnSpc>
                <a:spcPct val="150000"/>
              </a:lnSpc>
              <a:buAutoNum type="arabicPeriod"/>
            </a:pPr>
            <a:r>
              <a:rPr lang="en-US" sz="2000" b="1" dirty="0" smtClean="0">
                <a:latin typeface="Times New Roman" panose="02020603050405020304" pitchFamily="18" charset="0"/>
                <a:cs typeface="Times New Roman" panose="02020603050405020304" pitchFamily="18" charset="0"/>
              </a:rPr>
              <a:t>Associations</a:t>
            </a:r>
          </a:p>
          <a:p>
            <a:pPr marL="457200" indent="-457200" algn="just">
              <a:lnSpc>
                <a:spcPct val="150000"/>
              </a:lnSpc>
              <a:buFontTx/>
              <a:buAutoNum type="arabicPeriod"/>
            </a:pPr>
            <a:r>
              <a:rPr lang="en-US" sz="2000" b="1" dirty="0" smtClean="0">
                <a:latin typeface="Times New Roman" panose="02020603050405020304" pitchFamily="18" charset="0"/>
                <a:cs typeface="Times New Roman" panose="02020603050405020304" pitchFamily="18" charset="0"/>
              </a:rPr>
              <a:t>Distributions</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80418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7" y="762000"/>
            <a:ext cx="8117333" cy="1231106"/>
          </a:xfrm>
        </p:spPr>
        <p:txBody>
          <a:bodyPr/>
          <a:lstStyle/>
          <a:p>
            <a:r>
              <a:rPr lang="en-US" dirty="0"/>
              <a:t>Frequent and Near Frequent Sets</a:t>
            </a:r>
          </a:p>
        </p:txBody>
      </p:sp>
      <p:sp>
        <p:nvSpPr>
          <p:cNvPr id="3" name="Text Placeholder 2"/>
          <p:cNvSpPr>
            <a:spLocks noGrp="1"/>
          </p:cNvSpPr>
          <p:nvPr>
            <p:ph type="body" idx="1"/>
          </p:nvPr>
        </p:nvSpPr>
        <p:spPr>
          <a:xfrm>
            <a:off x="629255" y="1981383"/>
            <a:ext cx="7841615" cy="3693319"/>
          </a:xfrm>
        </p:spPr>
        <p:txBody>
          <a:bodyPr/>
          <a:lstStyle/>
          <a:p>
            <a:pPr algn="just">
              <a:lnSpc>
                <a:spcPct val="150000"/>
              </a:lnSpc>
            </a:pP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set of concepts represented in the document collection with co-occurrences at </a:t>
            </a:r>
            <a:r>
              <a:rPr lang="en-US" sz="2000" dirty="0" smtClean="0">
                <a:latin typeface="Times New Roman" panose="02020603050405020304" pitchFamily="18" charset="0"/>
                <a:cs typeface="Times New Roman" panose="02020603050405020304" pitchFamily="18" charset="0"/>
              </a:rPr>
              <a:t>or above </a:t>
            </a:r>
            <a:r>
              <a:rPr lang="en-US" sz="2000" dirty="0">
                <a:latin typeface="Times New Roman" panose="02020603050405020304" pitchFamily="18" charset="0"/>
                <a:cs typeface="Times New Roman" panose="02020603050405020304" pitchFamily="18" charset="0"/>
              </a:rPr>
              <a:t>a minimal support level (given as a threshold parameter </a:t>
            </a:r>
            <a:r>
              <a:rPr lang="en-US" sz="2000" i="1" dirty="0">
                <a:latin typeface="Times New Roman" panose="02020603050405020304" pitchFamily="18" charset="0"/>
                <a:cs typeface="Times New Roman" panose="02020603050405020304" pitchFamily="18" charset="0"/>
              </a:rPr>
              <a:t>s</a:t>
            </a:r>
            <a:r>
              <a:rPr lang="en-US" sz="2000" dirty="0">
                <a:latin typeface="Times New Roman" panose="02020603050405020304" pitchFamily="18" charset="0"/>
                <a:cs typeface="Times New Roman" panose="02020603050405020304" pitchFamily="18" charset="0"/>
              </a:rPr>
              <a:t>; i.e., all the </a:t>
            </a:r>
            <a:r>
              <a:rPr lang="en-US" sz="2000" dirty="0" smtClean="0">
                <a:latin typeface="Times New Roman" panose="02020603050405020304" pitchFamily="18" charset="0"/>
                <a:cs typeface="Times New Roman" panose="02020603050405020304" pitchFamily="18" charset="0"/>
              </a:rPr>
              <a:t>concepts of </a:t>
            </a:r>
            <a:r>
              <a:rPr lang="en-US" sz="2000" dirty="0">
                <a:latin typeface="Times New Roman" panose="02020603050405020304" pitchFamily="18" charset="0"/>
                <a:cs typeface="Times New Roman" panose="02020603050405020304" pitchFamily="18" charset="0"/>
              </a:rPr>
              <a:t>the frequent concept set appear together in at least </a:t>
            </a:r>
            <a:r>
              <a:rPr lang="en-US" sz="2000" i="1" dirty="0">
                <a:latin typeface="Times New Roman" panose="02020603050405020304" pitchFamily="18" charset="0"/>
                <a:cs typeface="Times New Roman" panose="02020603050405020304" pitchFamily="18" charset="0"/>
              </a:rPr>
              <a:t>s </a:t>
            </a:r>
            <a:r>
              <a:rPr lang="en-US" sz="2000" dirty="0">
                <a:latin typeface="Times New Roman" panose="02020603050405020304" pitchFamily="18" charset="0"/>
                <a:cs typeface="Times New Roman" panose="02020603050405020304" pitchFamily="18" charset="0"/>
              </a:rPr>
              <a:t>documents). </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smtClean="0">
                <a:latin typeface="Times New Roman" panose="02020603050405020304" pitchFamily="18" charset="0"/>
                <a:cs typeface="Times New Roman" panose="02020603050405020304" pitchFamily="18" charset="0"/>
              </a:rPr>
              <a:t>Although originally defined </a:t>
            </a:r>
            <a:r>
              <a:rPr lang="en-US" sz="2000" dirty="0">
                <a:latin typeface="Times New Roman" panose="02020603050405020304" pitchFamily="18" charset="0"/>
                <a:cs typeface="Times New Roman" panose="02020603050405020304" pitchFamily="18" charset="0"/>
              </a:rPr>
              <a:t>as an intermediate step in finding </a:t>
            </a:r>
            <a:r>
              <a:rPr lang="en-US" sz="2000" i="1" dirty="0">
                <a:latin typeface="Times New Roman" panose="02020603050405020304" pitchFamily="18" charset="0"/>
                <a:cs typeface="Times New Roman" panose="02020603050405020304" pitchFamily="18" charset="0"/>
              </a:rPr>
              <a:t>association </a:t>
            </a:r>
            <a:r>
              <a:rPr lang="en-US" sz="2000" i="1" dirty="0" smtClean="0">
                <a:latin typeface="Times New Roman" panose="02020603050405020304" pitchFamily="18" charset="0"/>
                <a:cs typeface="Times New Roman" panose="02020603050405020304" pitchFamily="18" charset="0"/>
              </a:rPr>
              <a:t>rules, </a:t>
            </a:r>
            <a:r>
              <a:rPr lang="en-US" sz="2000" dirty="0" smtClean="0">
                <a:latin typeface="Times New Roman" panose="02020603050405020304" pitchFamily="18" charset="0"/>
                <a:cs typeface="Times New Roman" panose="02020603050405020304" pitchFamily="18" charset="0"/>
              </a:rPr>
              <a:t>frequent </a:t>
            </a:r>
            <a:r>
              <a:rPr lang="en-US" sz="2000" dirty="0">
                <a:latin typeface="Times New Roman" panose="02020603050405020304" pitchFamily="18" charset="0"/>
                <a:cs typeface="Times New Roman" panose="02020603050405020304" pitchFamily="18" charset="0"/>
              </a:rPr>
              <a:t>concept sets contain a great deal of information of use in text mining.</a:t>
            </a:r>
          </a:p>
        </p:txBody>
      </p:sp>
    </p:spTree>
    <p:extLst>
      <p:ext uri="{BB962C8B-B14F-4D97-AF65-F5344CB8AC3E}">
        <p14:creationId xmlns:p14="http://schemas.microsoft.com/office/powerpoint/2010/main" val="2980131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0"/>
            <a:ext cx="4633595" cy="635000"/>
          </a:xfrm>
        </p:spPr>
        <p:txBody>
          <a:bodyPr/>
          <a:lstStyle/>
          <a:p>
            <a:r>
              <a:rPr lang="en-US" dirty="0" err="1" smtClean="0"/>
              <a:t>Cont</a:t>
            </a:r>
            <a:r>
              <a:rPr lang="en-US" dirty="0" smtClean="0"/>
              <a:t> ..</a:t>
            </a:r>
            <a:endParaRPr lang="en-US" dirty="0"/>
          </a:p>
        </p:txBody>
      </p:sp>
      <p:sp>
        <p:nvSpPr>
          <p:cNvPr id="3" name="Text Placeholder 2"/>
          <p:cNvSpPr>
            <a:spLocks noGrp="1"/>
          </p:cNvSpPr>
          <p:nvPr>
            <p:ph type="body" idx="1"/>
          </p:nvPr>
        </p:nvSpPr>
        <p:spPr>
          <a:xfrm>
            <a:off x="645668" y="1981200"/>
            <a:ext cx="7841615" cy="4154984"/>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Discovery methods for frequent concept sets in </a:t>
            </a:r>
            <a:r>
              <a:rPr lang="en-US" sz="2000" dirty="0" smtClean="0">
                <a:latin typeface="Times New Roman" panose="02020603050405020304" pitchFamily="18" charset="0"/>
                <a:cs typeface="Times New Roman" panose="02020603050405020304" pitchFamily="18" charset="0"/>
              </a:rPr>
              <a:t>text mining </a:t>
            </a:r>
            <a:r>
              <a:rPr lang="en-US" sz="2000" dirty="0">
                <a:latin typeface="Times New Roman" panose="02020603050405020304" pitchFamily="18" charset="0"/>
                <a:cs typeface="Times New Roman" panose="02020603050405020304" pitchFamily="18" charset="0"/>
              </a:rPr>
              <a:t>build on the </a:t>
            </a:r>
            <a:r>
              <a:rPr lang="en-US" sz="2000" b="1" i="1" dirty="0">
                <a:latin typeface="Times New Roman" panose="02020603050405020304" pitchFamily="18" charset="0"/>
                <a:cs typeface="Times New Roman" panose="02020603050405020304" pitchFamily="18" charset="0"/>
              </a:rPr>
              <a:t>Apriori </a:t>
            </a:r>
            <a:r>
              <a:rPr lang="en-US" sz="2000" dirty="0">
                <a:latin typeface="Times New Roman" panose="02020603050405020304" pitchFamily="18" charset="0"/>
                <a:cs typeface="Times New Roman" panose="02020603050405020304" pitchFamily="18" charset="0"/>
              </a:rPr>
              <a:t>algorithm of Agrawal et al. (1993) used in data </a:t>
            </a:r>
            <a:r>
              <a:rPr lang="en-US" sz="2000" dirty="0" smtClean="0">
                <a:latin typeface="Times New Roman" panose="02020603050405020304" pitchFamily="18" charset="0"/>
                <a:cs typeface="Times New Roman" panose="02020603050405020304" pitchFamily="18" charset="0"/>
              </a:rPr>
              <a:t>mining for </a:t>
            </a:r>
            <a:r>
              <a:rPr lang="en-US" sz="2000" b="1" dirty="0">
                <a:latin typeface="Times New Roman" panose="02020603050405020304" pitchFamily="18" charset="0"/>
                <a:cs typeface="Times New Roman" panose="02020603050405020304" pitchFamily="18" charset="0"/>
              </a:rPr>
              <a:t>market basket</a:t>
            </a:r>
            <a:r>
              <a:rPr lang="en-US" sz="2000" dirty="0">
                <a:latin typeface="Times New Roman" panose="02020603050405020304" pitchFamily="18" charset="0"/>
                <a:cs typeface="Times New Roman" panose="02020603050405020304" pitchFamily="18" charset="0"/>
              </a:rPr>
              <a:t> association problems. </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smtClean="0">
                <a:latin typeface="Times New Roman" panose="02020603050405020304" pitchFamily="18" charset="0"/>
                <a:cs typeface="Times New Roman" panose="02020603050405020304" pitchFamily="18" charset="0"/>
              </a:rPr>
              <a:t>With </a:t>
            </a:r>
            <a:r>
              <a:rPr lang="en-US" sz="2000" dirty="0">
                <a:latin typeface="Times New Roman" panose="02020603050405020304" pitchFamily="18" charset="0"/>
                <a:cs typeface="Times New Roman" panose="02020603050405020304" pitchFamily="18" charset="0"/>
              </a:rPr>
              <a:t>respect to frequent sets in </a:t>
            </a:r>
            <a:r>
              <a:rPr lang="en-US" sz="2000" dirty="0" smtClean="0">
                <a:latin typeface="Times New Roman" panose="02020603050405020304" pitchFamily="18" charset="0"/>
                <a:cs typeface="Times New Roman" panose="02020603050405020304" pitchFamily="18" charset="0"/>
              </a:rPr>
              <a:t>natural language </a:t>
            </a:r>
            <a:r>
              <a:rPr lang="en-US" sz="2000" dirty="0">
                <a:latin typeface="Times New Roman" panose="02020603050405020304" pitchFamily="18" charset="0"/>
                <a:cs typeface="Times New Roman" panose="02020603050405020304" pitchFamily="18" charset="0"/>
              </a:rPr>
              <a:t>application, </a:t>
            </a:r>
            <a:r>
              <a:rPr lang="en-US" sz="2000" b="1" i="1" dirty="0">
                <a:latin typeface="Times New Roman" panose="02020603050405020304" pitchFamily="18" charset="0"/>
                <a:cs typeface="Times New Roman" panose="02020603050405020304" pitchFamily="18" charset="0"/>
              </a:rPr>
              <a:t>support</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the number (or percent) of documents </a:t>
            </a:r>
            <a:r>
              <a:rPr lang="en-US" sz="2000" dirty="0" smtClean="0">
                <a:latin typeface="Times New Roman" panose="02020603050405020304" pitchFamily="18" charset="0"/>
                <a:cs typeface="Times New Roman" panose="02020603050405020304" pitchFamily="18" charset="0"/>
              </a:rPr>
              <a:t>containing the </a:t>
            </a:r>
            <a:r>
              <a:rPr lang="en-US" sz="2000" dirty="0">
                <a:latin typeface="Times New Roman" panose="02020603050405020304" pitchFamily="18" charset="0"/>
                <a:cs typeface="Times New Roman" panose="02020603050405020304" pitchFamily="18" charset="0"/>
              </a:rPr>
              <a:t>given </a:t>
            </a:r>
            <a:r>
              <a:rPr lang="en-US" sz="2000" dirty="0" smtClean="0">
                <a:latin typeface="Times New Roman" panose="02020603050405020304" pitchFamily="18" charset="0"/>
                <a:cs typeface="Times New Roman" panose="02020603050405020304" pitchFamily="18" charset="0"/>
              </a:rPr>
              <a:t>rule </a:t>
            </a:r>
            <a:r>
              <a:rPr lang="en-US" sz="2000" dirty="0">
                <a:latin typeface="Times New Roman" panose="02020603050405020304" pitchFamily="18" charset="0"/>
                <a:cs typeface="Times New Roman" panose="02020603050405020304" pitchFamily="18" charset="0"/>
              </a:rPr>
              <a:t>that is, the co-occurrence frequency. </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endParaRPr lang="en-US" sz="2000" b="1" i="1" dirty="0">
              <a:latin typeface="Times New Roman" panose="02020603050405020304" pitchFamily="18" charset="0"/>
              <a:cs typeface="Times New Roman" panose="02020603050405020304" pitchFamily="18" charset="0"/>
            </a:endParaRPr>
          </a:p>
          <a:p>
            <a:pPr algn="just">
              <a:lnSpc>
                <a:spcPct val="150000"/>
              </a:lnSpc>
            </a:pPr>
            <a:r>
              <a:rPr lang="en-US" sz="2000" b="1" i="1" dirty="0" smtClean="0">
                <a:latin typeface="Times New Roman" panose="02020603050405020304" pitchFamily="18" charset="0"/>
                <a:cs typeface="Times New Roman" panose="02020603050405020304" pitchFamily="18" charset="0"/>
              </a:rPr>
              <a:t>Confidence</a:t>
            </a:r>
            <a:r>
              <a:rPr lang="en-US" sz="2000" i="1"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the percentage </a:t>
            </a:r>
            <a:r>
              <a:rPr lang="en-US" sz="2000" dirty="0" smtClean="0">
                <a:latin typeface="Times New Roman" panose="02020603050405020304" pitchFamily="18" charset="0"/>
                <a:cs typeface="Times New Roman" panose="02020603050405020304" pitchFamily="18" charset="0"/>
              </a:rPr>
              <a:t>of the </a:t>
            </a:r>
            <a:r>
              <a:rPr lang="en-US" sz="2000" dirty="0">
                <a:latin typeface="Times New Roman" panose="02020603050405020304" pitchFamily="18" charset="0"/>
                <a:cs typeface="Times New Roman" panose="02020603050405020304" pitchFamily="18" charset="0"/>
              </a:rPr>
              <a:t>time that the rule is true.</a:t>
            </a:r>
          </a:p>
        </p:txBody>
      </p:sp>
    </p:spTree>
    <p:extLst>
      <p:ext uri="{BB962C8B-B14F-4D97-AF65-F5344CB8AC3E}">
        <p14:creationId xmlns:p14="http://schemas.microsoft.com/office/powerpoint/2010/main" val="34248119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840" y="762000"/>
            <a:ext cx="4633595" cy="615553"/>
          </a:xfrm>
        </p:spPr>
        <p:txBody>
          <a:bodyPr/>
          <a:lstStyle/>
          <a:p>
            <a:r>
              <a:rPr lang="en-US" dirty="0"/>
              <a:t>Associations</a:t>
            </a:r>
          </a:p>
        </p:txBody>
      </p:sp>
      <p:sp>
        <p:nvSpPr>
          <p:cNvPr id="3" name="Text Placeholder 2"/>
          <p:cNvSpPr>
            <a:spLocks noGrp="1"/>
          </p:cNvSpPr>
          <p:nvPr>
            <p:ph type="body" idx="1"/>
          </p:nvPr>
        </p:nvSpPr>
        <p:spPr>
          <a:xfrm>
            <a:off x="672631" y="2286000"/>
            <a:ext cx="7841615" cy="2769989"/>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A formal description of association rules was first presented in the same research </a:t>
            </a:r>
            <a:r>
              <a:rPr lang="en-US" sz="2000" dirty="0" smtClean="0">
                <a:latin typeface="Times New Roman" panose="02020603050405020304" pitchFamily="18" charset="0"/>
                <a:cs typeface="Times New Roman" panose="02020603050405020304" pitchFamily="18" charset="0"/>
              </a:rPr>
              <a:t>on “</a:t>
            </a:r>
            <a:r>
              <a:rPr lang="en-US" sz="2000" dirty="0">
                <a:latin typeface="Times New Roman" panose="02020603050405020304" pitchFamily="18" charset="0"/>
                <a:cs typeface="Times New Roman" panose="02020603050405020304" pitchFamily="18" charset="0"/>
              </a:rPr>
              <a:t>market basket” problems that led to the identification of </a:t>
            </a:r>
            <a:r>
              <a:rPr lang="en-US" sz="2000" b="1" i="1" dirty="0">
                <a:latin typeface="Times New Roman" panose="02020603050405020304" pitchFamily="18" charset="0"/>
                <a:cs typeface="Times New Roman" panose="02020603050405020304" pitchFamily="18" charset="0"/>
              </a:rPr>
              <a:t>frequent sets </a:t>
            </a:r>
            <a:r>
              <a:rPr lang="en-US" sz="2000" dirty="0">
                <a:latin typeface="Times New Roman" panose="02020603050405020304" pitchFamily="18" charset="0"/>
                <a:cs typeface="Times New Roman" panose="02020603050405020304" pitchFamily="18" charset="0"/>
              </a:rPr>
              <a:t>in data mining</a:t>
            </a:r>
            <a:r>
              <a:rPr lang="en-US" sz="2000" dirty="0" smtClean="0">
                <a:latin typeface="Times New Roman" panose="02020603050405020304" pitchFamily="18" charset="0"/>
                <a:cs typeface="Times New Roman" panose="02020603050405020304" pitchFamily="18" charset="0"/>
              </a:rPr>
              <a:t>.</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Subsequently, associations have been widely discussed in literature on </a:t>
            </a:r>
            <a:r>
              <a:rPr lang="en-US" sz="2000" dirty="0" smtClean="0">
                <a:latin typeface="Times New Roman" panose="02020603050405020304" pitchFamily="18" charset="0"/>
                <a:cs typeface="Times New Roman" panose="02020603050405020304" pitchFamily="18" charset="0"/>
              </a:rPr>
              <a:t>knowledge discovery </a:t>
            </a:r>
            <a:r>
              <a:rPr lang="en-US" sz="2000" dirty="0">
                <a:latin typeface="Times New Roman" panose="02020603050405020304" pitchFamily="18" charset="0"/>
                <a:cs typeface="Times New Roman" panose="02020603050405020304" pitchFamily="18" charset="0"/>
              </a:rPr>
              <a:t>targeted at both structured and unstructured data.</a:t>
            </a:r>
          </a:p>
        </p:txBody>
      </p:sp>
    </p:spTree>
    <p:extLst>
      <p:ext uri="{BB962C8B-B14F-4D97-AF65-F5344CB8AC3E}">
        <p14:creationId xmlns:p14="http://schemas.microsoft.com/office/powerpoint/2010/main" val="19357541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838200"/>
            <a:ext cx="4633595" cy="635000"/>
          </a:xfrm>
        </p:spPr>
        <p:txBody>
          <a:bodyPr/>
          <a:lstStyle/>
          <a:p>
            <a:r>
              <a:rPr lang="en-US" dirty="0" err="1" smtClean="0"/>
              <a:t>Cont</a:t>
            </a:r>
            <a:r>
              <a:rPr lang="en-US" dirty="0" smtClean="0"/>
              <a:t> ..</a:t>
            </a:r>
            <a:endParaRPr lang="en-US" dirty="0"/>
          </a:p>
        </p:txBody>
      </p:sp>
      <p:sp>
        <p:nvSpPr>
          <p:cNvPr id="3" name="Text Placeholder 2"/>
          <p:cNvSpPr>
            <a:spLocks noGrp="1"/>
          </p:cNvSpPr>
          <p:nvPr>
            <p:ph type="body" idx="1"/>
          </p:nvPr>
        </p:nvSpPr>
        <p:spPr>
          <a:xfrm>
            <a:off x="645668" y="1981200"/>
            <a:ext cx="7841615" cy="4154984"/>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In text mining, </a:t>
            </a:r>
            <a:r>
              <a:rPr lang="en-US" sz="2000" b="1" i="1" dirty="0">
                <a:latin typeface="Times New Roman" panose="02020603050405020304" pitchFamily="18" charset="0"/>
                <a:cs typeface="Times New Roman" panose="02020603050405020304" pitchFamily="18" charset="0"/>
              </a:rPr>
              <a:t>associations</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specifically refer to the directed relations </a:t>
            </a:r>
            <a:r>
              <a:rPr lang="en-US" sz="2000" dirty="0" smtClean="0">
                <a:latin typeface="Times New Roman" panose="02020603050405020304" pitchFamily="18" charset="0"/>
                <a:cs typeface="Times New Roman" panose="02020603050405020304" pitchFamily="18" charset="0"/>
              </a:rPr>
              <a:t>between concepts </a:t>
            </a:r>
            <a:r>
              <a:rPr lang="en-US" sz="2000" dirty="0">
                <a:latin typeface="Times New Roman" panose="02020603050405020304" pitchFamily="18" charset="0"/>
                <a:cs typeface="Times New Roman" panose="02020603050405020304" pitchFamily="18" charset="0"/>
              </a:rPr>
              <a:t>or sets of concepts. </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smtClean="0">
                <a:latin typeface="Times New Roman" panose="02020603050405020304" pitchFamily="18" charset="0"/>
                <a:cs typeface="Times New Roman" panose="02020603050405020304" pitchFamily="18" charset="0"/>
              </a:rPr>
              <a:t>An </a:t>
            </a:r>
            <a:r>
              <a:rPr lang="en-US" sz="2000" b="1" i="1" dirty="0">
                <a:latin typeface="Times New Roman" panose="02020603050405020304" pitchFamily="18" charset="0"/>
                <a:cs typeface="Times New Roman" panose="02020603050405020304" pitchFamily="18" charset="0"/>
              </a:rPr>
              <a:t>association rule </a:t>
            </a:r>
            <a:r>
              <a:rPr lang="en-US" sz="2000" dirty="0">
                <a:latin typeface="Times New Roman" panose="02020603050405020304" pitchFamily="18" charset="0"/>
                <a:cs typeface="Times New Roman" panose="02020603050405020304" pitchFamily="18" charset="0"/>
              </a:rPr>
              <a:t>is generally an expression of </a:t>
            </a:r>
            <a:r>
              <a:rPr lang="en-US" sz="2000" dirty="0" smtClean="0">
                <a:latin typeface="Times New Roman" panose="02020603050405020304" pitchFamily="18" charset="0"/>
                <a:cs typeface="Times New Roman" panose="02020603050405020304" pitchFamily="18" charset="0"/>
              </a:rPr>
              <a:t>the form </a:t>
            </a:r>
            <a:r>
              <a:rPr lang="en-US" sz="2000" i="1" dirty="0" smtClean="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where </a:t>
            </a:r>
            <a:r>
              <a:rPr lang="en-US" sz="2000" i="1" dirty="0" smtClean="0">
                <a:latin typeface="Times New Roman" panose="02020603050405020304" pitchFamily="18" charset="0"/>
                <a:cs typeface="Times New Roman" panose="02020603050405020304" pitchFamily="18" charset="0"/>
              </a:rPr>
              <a:t>A </a:t>
            </a:r>
            <a:r>
              <a:rPr lang="en-US" sz="2000" dirty="0" smtClean="0">
                <a:latin typeface="Times New Roman" panose="02020603050405020304" pitchFamily="18" charset="0"/>
                <a:cs typeface="Times New Roman" panose="02020603050405020304" pitchFamily="18" charset="0"/>
              </a:rPr>
              <a:t>and </a:t>
            </a:r>
            <a:r>
              <a:rPr lang="en-US" sz="2000" i="1" dirty="0">
                <a:latin typeface="Times New Roman" panose="02020603050405020304" pitchFamily="18" charset="0"/>
                <a:cs typeface="Times New Roman" panose="02020603050405020304" pitchFamily="18" charset="0"/>
              </a:rPr>
              <a:t>B </a:t>
            </a:r>
            <a:r>
              <a:rPr lang="en-US" sz="2000" dirty="0">
                <a:latin typeface="Times New Roman" panose="02020603050405020304" pitchFamily="18" charset="0"/>
                <a:cs typeface="Times New Roman" panose="02020603050405020304" pitchFamily="18" charset="0"/>
              </a:rPr>
              <a:t>are sets of features</a:t>
            </a:r>
            <a:r>
              <a:rPr lang="en-US" sz="2000" dirty="0" smtClean="0">
                <a:latin typeface="Times New Roman" panose="02020603050405020304" pitchFamily="18" charset="0"/>
                <a:cs typeface="Times New Roman" panose="02020603050405020304" pitchFamily="18" charset="0"/>
              </a:rPr>
              <a:t>. </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smtClean="0">
                <a:latin typeface="Times New Roman" panose="02020603050405020304" pitchFamily="18" charset="0"/>
                <a:cs typeface="Times New Roman" panose="02020603050405020304" pitchFamily="18" charset="0"/>
              </a:rPr>
              <a:t>An </a:t>
            </a:r>
            <a:r>
              <a:rPr lang="en-US" sz="2000" dirty="0">
                <a:latin typeface="Times New Roman" panose="02020603050405020304" pitchFamily="18" charset="0"/>
                <a:cs typeface="Times New Roman" panose="02020603050405020304" pitchFamily="18" charset="0"/>
              </a:rPr>
              <a:t>association </a:t>
            </a:r>
            <a:r>
              <a:rPr lang="en-US" sz="2000" dirty="0" smtClean="0">
                <a:latin typeface="Times New Roman" panose="02020603050405020304" pitchFamily="18" charset="0"/>
                <a:cs typeface="Times New Roman" panose="02020603050405020304" pitchFamily="18" charset="0"/>
              </a:rPr>
              <a:t>rule </a:t>
            </a:r>
            <a:r>
              <a:rPr lang="en-US" sz="2000" i="1" dirty="0" smtClean="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B </a:t>
            </a:r>
            <a:r>
              <a:rPr lang="en-US" sz="2000" dirty="0" smtClean="0">
                <a:latin typeface="Times New Roman" panose="02020603050405020304" pitchFamily="18" charset="0"/>
                <a:cs typeface="Times New Roman" panose="02020603050405020304" pitchFamily="18" charset="0"/>
              </a:rPr>
              <a:t>indicates that </a:t>
            </a:r>
            <a:r>
              <a:rPr lang="en-US" sz="2000" dirty="0">
                <a:latin typeface="Times New Roman" panose="02020603050405020304" pitchFamily="18" charset="0"/>
                <a:cs typeface="Times New Roman" panose="02020603050405020304" pitchFamily="18" charset="0"/>
              </a:rPr>
              <a:t>transactions that involve </a:t>
            </a:r>
            <a:r>
              <a:rPr lang="en-US" sz="2000" i="1" dirty="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tend also to involve </a:t>
            </a:r>
            <a:r>
              <a:rPr lang="en-US" sz="2000" i="1" dirty="0">
                <a:latin typeface="Times New Roman" panose="02020603050405020304" pitchFamily="18" charset="0"/>
                <a:cs typeface="Times New Roman" panose="02020603050405020304" pitchFamily="18" charset="0"/>
              </a:rPr>
              <a:t>B</a:t>
            </a:r>
            <a:r>
              <a:rPr lang="en-US" sz="2000" dirty="0" smtClean="0">
                <a:latin typeface="Times New Roman" panose="02020603050405020304" pitchFamily="18" charset="0"/>
                <a:cs typeface="Times New Roman" panose="02020603050405020304" pitchFamily="18" charset="0"/>
              </a:rPr>
              <a:t>.</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68394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631" y="838200"/>
            <a:ext cx="4633595" cy="615553"/>
          </a:xfrm>
        </p:spPr>
        <p:txBody>
          <a:bodyPr/>
          <a:lstStyle/>
          <a:p>
            <a:r>
              <a:rPr lang="en-US" dirty="0" smtClean="0">
                <a:latin typeface="Times New Roman" panose="02020603050405020304" pitchFamily="18" charset="0"/>
                <a:cs typeface="Times New Roman" panose="02020603050405020304" pitchFamily="18" charset="0"/>
              </a:rPr>
              <a:t>Example</a:t>
            </a:r>
            <a:endParaRPr lang="en-US" dirty="0"/>
          </a:p>
        </p:txBody>
      </p:sp>
      <p:sp>
        <p:nvSpPr>
          <p:cNvPr id="3" name="Text Placeholder 2"/>
          <p:cNvSpPr>
            <a:spLocks noGrp="1"/>
          </p:cNvSpPr>
          <p:nvPr>
            <p:ph type="body" idx="1"/>
          </p:nvPr>
        </p:nvSpPr>
        <p:spPr>
          <a:xfrm>
            <a:off x="672631" y="2057400"/>
            <a:ext cx="7841615" cy="4185761"/>
          </a:xfrm>
        </p:spPr>
        <p:txBody>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From </a:t>
            </a:r>
            <a:r>
              <a:rPr lang="en-US" sz="2400" dirty="0">
                <a:latin typeface="Times New Roman" panose="02020603050405020304" pitchFamily="18" charset="0"/>
                <a:cs typeface="Times New Roman" panose="02020603050405020304" pitchFamily="18" charset="0"/>
              </a:rPr>
              <a:t>the original market-basket problem, an association rule </a:t>
            </a:r>
            <a:r>
              <a:rPr lang="en-US" sz="2400" dirty="0" smtClean="0">
                <a:latin typeface="Times New Roman" panose="02020603050405020304" pitchFamily="18" charset="0"/>
                <a:cs typeface="Times New Roman" panose="02020603050405020304" pitchFamily="18" charset="0"/>
              </a:rPr>
              <a:t>might be </a:t>
            </a:r>
            <a:r>
              <a:rPr lang="en-US" sz="2400" dirty="0">
                <a:latin typeface="Times New Roman" panose="02020603050405020304" pitchFamily="18" charset="0"/>
                <a:cs typeface="Times New Roman" panose="02020603050405020304" pitchFamily="18" charset="0"/>
              </a:rPr>
              <a:t>25 percent of the transactions that contain </a:t>
            </a:r>
            <a:r>
              <a:rPr lang="en-US" sz="2400" dirty="0" smtClean="0">
                <a:latin typeface="Times New Roman" panose="02020603050405020304" pitchFamily="18" charset="0"/>
                <a:cs typeface="Times New Roman" panose="02020603050405020304" pitchFamily="18" charset="0"/>
              </a:rPr>
              <a:t>milk </a:t>
            </a:r>
            <a:r>
              <a:rPr lang="en-US" sz="2400" dirty="0">
                <a:latin typeface="Times New Roman" panose="02020603050405020304" pitchFamily="18" charset="0"/>
                <a:cs typeface="Times New Roman" panose="02020603050405020304" pitchFamily="18" charset="0"/>
              </a:rPr>
              <a:t>also contain </a:t>
            </a:r>
            <a:r>
              <a:rPr lang="en-US" sz="2400" dirty="0" smtClean="0">
                <a:latin typeface="Times New Roman" panose="02020603050405020304" pitchFamily="18" charset="0"/>
                <a:cs typeface="Times New Roman" panose="02020603050405020304" pitchFamily="18" charset="0"/>
              </a:rPr>
              <a:t>bread; </a:t>
            </a:r>
            <a:r>
              <a:rPr lang="en-US" sz="2400" dirty="0">
                <a:latin typeface="Times New Roman" panose="02020603050405020304" pitchFamily="18" charset="0"/>
                <a:cs typeface="Times New Roman" panose="02020603050405020304" pitchFamily="18" charset="0"/>
              </a:rPr>
              <a:t>8 percent of </a:t>
            </a:r>
            <a:r>
              <a:rPr lang="en-US" sz="2400" dirty="0" smtClean="0">
                <a:latin typeface="Times New Roman" panose="02020603050405020304" pitchFamily="18" charset="0"/>
                <a:cs typeface="Times New Roman" panose="02020603050405020304" pitchFamily="18" charset="0"/>
              </a:rPr>
              <a:t>all transactions </a:t>
            </a:r>
            <a:r>
              <a:rPr lang="en-US" sz="2400" dirty="0">
                <a:latin typeface="Times New Roman" panose="02020603050405020304" pitchFamily="18" charset="0"/>
                <a:cs typeface="Times New Roman" panose="02020603050405020304" pitchFamily="18" charset="0"/>
              </a:rPr>
              <a:t>contain both items. </a:t>
            </a:r>
            <a:endParaRPr lang="en-US" sz="2400" dirty="0" smtClean="0">
              <a:latin typeface="Times New Roman" panose="02020603050405020304" pitchFamily="18" charset="0"/>
              <a:cs typeface="Times New Roman" panose="02020603050405020304" pitchFamily="18" charset="0"/>
            </a:endParaRPr>
          </a:p>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this example, 25 percent refers to the </a:t>
            </a:r>
            <a:r>
              <a:rPr lang="en-US" sz="2400" b="1" dirty="0" smtClean="0">
                <a:latin typeface="Times New Roman" panose="02020603050405020304" pitchFamily="18" charset="0"/>
                <a:cs typeface="Times New Roman" panose="02020603050405020304" pitchFamily="18" charset="0"/>
              </a:rPr>
              <a:t>confidence</a:t>
            </a:r>
            <a:r>
              <a:rPr lang="en-US" sz="2400" dirty="0" smtClean="0">
                <a:latin typeface="Times New Roman" panose="02020603050405020304" pitchFamily="18" charset="0"/>
                <a:cs typeface="Times New Roman" panose="02020603050405020304" pitchFamily="18" charset="0"/>
              </a:rPr>
              <a:t> level </a:t>
            </a:r>
            <a:r>
              <a:rPr lang="en-US" sz="2400" dirty="0">
                <a:latin typeface="Times New Roman" panose="02020603050405020304" pitchFamily="18" charset="0"/>
                <a:cs typeface="Times New Roman" panose="02020603050405020304" pitchFamily="18" charset="0"/>
              </a:rPr>
              <a:t>of the association rule, and 8 percent refers to the rule’s level of </a:t>
            </a:r>
            <a:r>
              <a:rPr lang="en-US" sz="2400" b="1" dirty="0">
                <a:latin typeface="Times New Roman" panose="02020603050405020304" pitchFamily="18" charset="0"/>
                <a:cs typeface="Times New Roman" panose="02020603050405020304" pitchFamily="18" charset="0"/>
              </a:rPr>
              <a:t>support</a:t>
            </a:r>
            <a:r>
              <a:rPr lang="en-US" sz="2400" dirty="0">
                <a:latin typeface="Times New Roman" panose="02020603050405020304" pitchFamily="18" charset="0"/>
                <a:cs typeface="Times New Roman" panose="02020603050405020304" pitchFamily="18" charset="0"/>
              </a:rPr>
              <a:t>.</a:t>
            </a:r>
          </a:p>
          <a:p>
            <a:endParaRPr lang="en-US" sz="2000" dirty="0"/>
          </a:p>
        </p:txBody>
      </p:sp>
    </p:spTree>
    <p:extLst>
      <p:ext uri="{BB962C8B-B14F-4D97-AF65-F5344CB8AC3E}">
        <p14:creationId xmlns:p14="http://schemas.microsoft.com/office/powerpoint/2010/main" val="34748502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838200"/>
            <a:ext cx="4876800" cy="707886"/>
          </a:xfrm>
          <a:prstGeom prst="rect">
            <a:avLst/>
          </a:prstGeom>
          <a:noFill/>
        </p:spPr>
        <p:txBody>
          <a:bodyPr wrap="square" rtlCol="0">
            <a:spAutoFit/>
          </a:bodyPr>
          <a:lstStyle/>
          <a:p>
            <a:r>
              <a:rPr lang="en-US" sz="4000" b="1" spc="-10" dirty="0">
                <a:solidFill>
                  <a:srgbClr val="C00000"/>
                </a:solidFill>
                <a:latin typeface="Bookman Uralic"/>
                <a:ea typeface="+mj-ea"/>
                <a:cs typeface="Bookman Uralic"/>
              </a:rPr>
              <a:t>UNIT – I</a:t>
            </a:r>
            <a:endParaRPr lang="en-US" sz="4000" b="1" spc="-10" dirty="0" smtClean="0">
              <a:solidFill>
                <a:srgbClr val="C00000"/>
              </a:solidFill>
              <a:latin typeface="Bookman Uralic"/>
              <a:ea typeface="+mj-ea"/>
              <a:cs typeface="Bookman Uralic"/>
            </a:endParaRPr>
          </a:p>
        </p:txBody>
      </p:sp>
      <p:sp>
        <p:nvSpPr>
          <p:cNvPr id="2" name="TextBox 1"/>
          <p:cNvSpPr txBox="1"/>
          <p:nvPr/>
        </p:nvSpPr>
        <p:spPr>
          <a:xfrm>
            <a:off x="838200" y="2362200"/>
            <a:ext cx="7620000" cy="2862322"/>
          </a:xfrm>
          <a:prstGeom prst="rect">
            <a:avLst/>
          </a:prstGeom>
          <a:noFill/>
        </p:spPr>
        <p:txBody>
          <a:bodyPr wrap="square" rtlCol="0">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Text Mining: Introduction, Core text mining operations, Preprocessing techniques</a:t>
            </a:r>
            <a:r>
              <a:rPr lang="en-US" sz="2400" dirty="0" smtClean="0">
                <a:latin typeface="Times New Roman" panose="02020603050405020304" pitchFamily="18" charset="0"/>
                <a:cs typeface="Times New Roman" panose="02020603050405020304" pitchFamily="18" charset="0"/>
              </a:rPr>
              <a:t>, Categorization</a:t>
            </a:r>
            <a:r>
              <a:rPr lang="en-US" sz="2400" dirty="0">
                <a:latin typeface="Times New Roman" panose="02020603050405020304" pitchFamily="18" charset="0"/>
                <a:cs typeface="Times New Roman" panose="02020603050405020304" pitchFamily="18" charset="0"/>
              </a:rPr>
              <a:t>, Clustering, Information extraction, Probabilistic models for information</a:t>
            </a:r>
          </a:p>
          <a:p>
            <a:pPr algn="just">
              <a:lnSpc>
                <a:spcPct val="150000"/>
              </a:lnSpc>
            </a:pPr>
            <a:r>
              <a:rPr lang="en-US" sz="2400" dirty="0">
                <a:latin typeface="Times New Roman" panose="02020603050405020304" pitchFamily="18" charset="0"/>
                <a:cs typeface="Times New Roman" panose="02020603050405020304" pitchFamily="18" charset="0"/>
              </a:rPr>
              <a:t>extraction, Text mining </a:t>
            </a:r>
            <a:r>
              <a:rPr lang="en-US" sz="2400" dirty="0" smtClean="0">
                <a:latin typeface="Times New Roman" panose="02020603050405020304" pitchFamily="18" charset="0"/>
                <a:cs typeface="Times New Roman" panose="02020603050405020304" pitchFamily="18" charset="0"/>
              </a:rPr>
              <a:t>applications, </a:t>
            </a:r>
            <a:r>
              <a:rPr lang="en-IN" dirty="0" smtClean="0"/>
              <a:t> </a:t>
            </a:r>
            <a:r>
              <a:rPr lang="en-IN" sz="2400" dirty="0">
                <a:latin typeface="Times New Roman" panose="02020603050405020304" pitchFamily="18" charset="0"/>
                <a:cs typeface="Times New Roman" panose="02020603050405020304" pitchFamily="18" charset="0"/>
              </a:rPr>
              <a:t>Methods &amp; Approaches: Content Analysis; </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290" y="762000"/>
            <a:ext cx="4633595" cy="615553"/>
          </a:xfrm>
        </p:spPr>
        <p:txBody>
          <a:bodyPr/>
          <a:lstStyle/>
          <a:p>
            <a:r>
              <a:rPr lang="en-US" dirty="0"/>
              <a:t>Distributions</a:t>
            </a:r>
          </a:p>
        </p:txBody>
      </p:sp>
      <p:sp>
        <p:nvSpPr>
          <p:cNvPr id="3" name="Text Placeholder 2"/>
          <p:cNvSpPr>
            <a:spLocks noGrp="1"/>
          </p:cNvSpPr>
          <p:nvPr>
            <p:ph type="body" idx="1"/>
          </p:nvPr>
        </p:nvSpPr>
        <p:spPr>
          <a:xfrm>
            <a:off x="1066800" y="2057400"/>
            <a:ext cx="6115705" cy="3231654"/>
          </a:xfrm>
        </p:spPr>
        <p:txBody>
          <a:bodyPr/>
          <a:lstStyle/>
          <a:p>
            <a:pPr marL="514350" indent="-514350">
              <a:lnSpc>
                <a:spcPct val="150000"/>
              </a:lnSpc>
              <a:buAutoNum type="arabicPeriod"/>
            </a:pPr>
            <a:r>
              <a:rPr lang="en-US" sz="2000" dirty="0" smtClean="0">
                <a:latin typeface="Times New Roman" panose="02020603050405020304" pitchFamily="18" charset="0"/>
                <a:cs typeface="Times New Roman" panose="02020603050405020304" pitchFamily="18" charset="0"/>
              </a:rPr>
              <a:t>Concept Selection</a:t>
            </a:r>
          </a:p>
          <a:p>
            <a:pPr marL="514350" indent="-514350">
              <a:lnSpc>
                <a:spcPct val="150000"/>
              </a:lnSpc>
              <a:buAutoNum type="arabicPeriod"/>
            </a:pPr>
            <a:r>
              <a:rPr lang="en-US" sz="2000" dirty="0">
                <a:latin typeface="Times New Roman" panose="02020603050405020304" pitchFamily="18" charset="0"/>
                <a:cs typeface="Times New Roman" panose="02020603050405020304" pitchFamily="18" charset="0"/>
              </a:rPr>
              <a:t>Concept </a:t>
            </a:r>
            <a:r>
              <a:rPr lang="en-US" sz="2000" dirty="0" smtClean="0">
                <a:latin typeface="Times New Roman" panose="02020603050405020304" pitchFamily="18" charset="0"/>
                <a:cs typeface="Times New Roman" panose="02020603050405020304" pitchFamily="18" charset="0"/>
              </a:rPr>
              <a:t>Proportion</a:t>
            </a:r>
          </a:p>
          <a:p>
            <a:pPr marL="514350" indent="-514350">
              <a:lnSpc>
                <a:spcPct val="150000"/>
              </a:lnSpc>
              <a:buAutoNum type="arabicPeriod"/>
            </a:pPr>
            <a:r>
              <a:rPr lang="en-US" sz="2000" dirty="0">
                <a:latin typeface="Times New Roman" panose="02020603050405020304" pitchFamily="18" charset="0"/>
                <a:cs typeface="Times New Roman" panose="02020603050405020304" pitchFamily="18" charset="0"/>
              </a:rPr>
              <a:t>Conditional Concept </a:t>
            </a:r>
            <a:r>
              <a:rPr lang="en-US" sz="2000" dirty="0" smtClean="0">
                <a:latin typeface="Times New Roman" panose="02020603050405020304" pitchFamily="18" charset="0"/>
                <a:cs typeface="Times New Roman" panose="02020603050405020304" pitchFamily="18" charset="0"/>
              </a:rPr>
              <a:t>Proportion</a:t>
            </a:r>
          </a:p>
          <a:p>
            <a:pPr marL="514350" indent="-514350">
              <a:lnSpc>
                <a:spcPct val="150000"/>
              </a:lnSpc>
              <a:buAutoNum type="arabicPeriod"/>
            </a:pPr>
            <a:r>
              <a:rPr lang="en-US" sz="2000" dirty="0">
                <a:latin typeface="Times New Roman" panose="02020603050405020304" pitchFamily="18" charset="0"/>
                <a:cs typeface="Times New Roman" panose="02020603050405020304" pitchFamily="18" charset="0"/>
              </a:rPr>
              <a:t>Concept </a:t>
            </a:r>
            <a:r>
              <a:rPr lang="en-US" sz="2000" dirty="0" smtClean="0">
                <a:latin typeface="Times New Roman" panose="02020603050405020304" pitchFamily="18" charset="0"/>
                <a:cs typeface="Times New Roman" panose="02020603050405020304" pitchFamily="18" charset="0"/>
              </a:rPr>
              <a:t>Proportion Distribution</a:t>
            </a:r>
          </a:p>
          <a:p>
            <a:pPr marL="514350" indent="-514350">
              <a:lnSpc>
                <a:spcPct val="150000"/>
              </a:lnSpc>
              <a:buAutoNum type="arabicPeriod"/>
            </a:pPr>
            <a:r>
              <a:rPr lang="en-US" sz="2000" dirty="0" smtClean="0">
                <a:latin typeface="Times New Roman" panose="02020603050405020304" pitchFamily="18" charset="0"/>
                <a:cs typeface="Times New Roman" panose="02020603050405020304" pitchFamily="18" charset="0"/>
              </a:rPr>
              <a:t>Conditional Concept Proportion Distribution</a:t>
            </a:r>
          </a:p>
          <a:p>
            <a:pPr marL="514350" indent="-514350">
              <a:lnSpc>
                <a:spcPct val="150000"/>
              </a:lnSpc>
              <a:buAutoNum type="arabicPeriod"/>
            </a:pPr>
            <a:r>
              <a:rPr lang="en-US" sz="2000" dirty="0">
                <a:latin typeface="Times New Roman" panose="02020603050405020304" pitchFamily="18" charset="0"/>
                <a:cs typeface="Times New Roman" panose="02020603050405020304" pitchFamily="18" charset="0"/>
              </a:rPr>
              <a:t>Average Concept Proportion</a:t>
            </a:r>
          </a:p>
          <a:p>
            <a:pPr marL="514350" indent="-514350">
              <a:lnSpc>
                <a:spcPct val="150000"/>
              </a:lnSpc>
              <a:buAutoNum type="arabicPeriod"/>
            </a:pPr>
            <a:r>
              <a:rPr lang="en-US" sz="2000" dirty="0">
                <a:latin typeface="Times New Roman" panose="02020603050405020304" pitchFamily="18" charset="0"/>
                <a:cs typeface="Times New Roman" panose="02020603050405020304" pitchFamily="18" charset="0"/>
              </a:rPr>
              <a:t>Average Concept </a:t>
            </a:r>
            <a:r>
              <a:rPr lang="en-US" sz="2000" dirty="0" smtClean="0">
                <a:latin typeface="Times New Roman" panose="02020603050405020304" pitchFamily="18" charset="0"/>
                <a:cs typeface="Times New Roman" panose="02020603050405020304" pitchFamily="18" charset="0"/>
              </a:rPr>
              <a:t>Distribution</a:t>
            </a:r>
            <a:endParaRPr lang="en-US" sz="2000" dirty="0"/>
          </a:p>
        </p:txBody>
      </p:sp>
    </p:spTree>
    <p:extLst>
      <p:ext uri="{BB962C8B-B14F-4D97-AF65-F5344CB8AC3E}">
        <p14:creationId xmlns:p14="http://schemas.microsoft.com/office/powerpoint/2010/main" val="22565617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892314"/>
            <a:ext cx="7772400" cy="707886"/>
          </a:xfrm>
          <a:prstGeom prst="rect">
            <a:avLst/>
          </a:prstGeom>
          <a:noFill/>
        </p:spPr>
        <p:txBody>
          <a:bodyPr wrap="square" rtlCol="0">
            <a:spAutoFit/>
          </a:bodyPr>
          <a:lstStyle/>
          <a:p>
            <a:r>
              <a:rPr lang="en-IN" sz="4000" b="1" spc="-10" dirty="0">
                <a:solidFill>
                  <a:srgbClr val="C00000"/>
                </a:solidFill>
                <a:latin typeface="Bookman Uralic"/>
                <a:cs typeface="Bookman Uralic"/>
              </a:rPr>
              <a:t>Pre-processing techniques</a:t>
            </a:r>
            <a:endParaRPr lang="en-US" sz="4000" b="1" spc="-10" dirty="0">
              <a:solidFill>
                <a:srgbClr val="C00000"/>
              </a:solidFill>
              <a:latin typeface="Bookman Uralic"/>
              <a:cs typeface="Bookman Uralic"/>
            </a:endParaRPr>
          </a:p>
        </p:txBody>
      </p:sp>
      <p:sp>
        <p:nvSpPr>
          <p:cNvPr id="3" name="Rectangle 1"/>
          <p:cNvSpPr>
            <a:spLocks noChangeArrowheads="1"/>
          </p:cNvSpPr>
          <p:nvPr/>
        </p:nvSpPr>
        <p:spPr bwMode="auto">
          <a:xfrm>
            <a:off x="609600" y="2029598"/>
            <a:ext cx="7924800"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smtClean="0">
                <a:ln>
                  <a:noFill/>
                </a:ln>
                <a:effectLst/>
                <a:latin typeface="Times New Roman" panose="02020603050405020304" pitchFamily="18" charset="0"/>
                <a:cs typeface="Times New Roman" panose="02020603050405020304" pitchFamily="18" charset="0"/>
              </a:rPr>
              <a:t>A few of the most common preprocessing techniques used in text mining are tokenization, term frequency, stemming and lemmatization.</a:t>
            </a:r>
          </a:p>
          <a:p>
            <a:pPr marL="2514600" lvl="5" indent="-228600" algn="just" eaLnBrk="0" fontAlgn="base" hangingPunct="0">
              <a:lnSpc>
                <a:spcPct val="150000"/>
              </a:lnSpc>
              <a:spcBef>
                <a:spcPct val="0"/>
              </a:spcBef>
              <a:spcAft>
                <a:spcPct val="0"/>
              </a:spcAft>
              <a:buFont typeface="+mj-lt"/>
              <a:buAutoNum type="arabicPeriod"/>
            </a:pPr>
            <a:r>
              <a:rPr lang="en-US" altLang="en-US" sz="2400" b="1" dirty="0" smtClean="0">
                <a:solidFill>
                  <a:srgbClr val="2A2C2E"/>
                </a:solidFill>
                <a:latin typeface="Times New Roman" panose="02020603050405020304" pitchFamily="18" charset="0"/>
                <a:cs typeface="Times New Roman" panose="02020603050405020304" pitchFamily="18" charset="0"/>
              </a:rPr>
              <a:t>Tokenization</a:t>
            </a:r>
          </a:p>
          <a:p>
            <a:pPr marL="2514600" lvl="5" indent="-228600" algn="just" eaLnBrk="0" fontAlgn="base" hangingPunct="0">
              <a:lnSpc>
                <a:spcPct val="150000"/>
              </a:lnSpc>
              <a:spcBef>
                <a:spcPct val="0"/>
              </a:spcBef>
              <a:spcAft>
                <a:spcPct val="0"/>
              </a:spcAft>
              <a:buFont typeface="+mj-lt"/>
              <a:buAutoNum type="arabicPeriod"/>
            </a:pPr>
            <a:r>
              <a:rPr lang="en-US" altLang="en-US" sz="2400" b="1" dirty="0">
                <a:solidFill>
                  <a:srgbClr val="2A2C2E"/>
                </a:solidFill>
                <a:latin typeface="Times New Roman" panose="02020603050405020304" pitchFamily="18" charset="0"/>
                <a:cs typeface="Times New Roman" panose="02020603050405020304" pitchFamily="18" charset="0"/>
              </a:rPr>
              <a:t>Term </a:t>
            </a:r>
            <a:r>
              <a:rPr lang="en-US" altLang="en-US" sz="2400" b="1" dirty="0" smtClean="0">
                <a:solidFill>
                  <a:srgbClr val="2A2C2E"/>
                </a:solidFill>
                <a:latin typeface="Times New Roman" panose="02020603050405020304" pitchFamily="18" charset="0"/>
                <a:cs typeface="Times New Roman" panose="02020603050405020304" pitchFamily="18" charset="0"/>
              </a:rPr>
              <a:t>frequency</a:t>
            </a:r>
          </a:p>
          <a:p>
            <a:pPr marL="2514600" lvl="5" indent="-228600" algn="just" eaLnBrk="0" fontAlgn="base" hangingPunct="0">
              <a:lnSpc>
                <a:spcPct val="150000"/>
              </a:lnSpc>
              <a:spcBef>
                <a:spcPct val="0"/>
              </a:spcBef>
              <a:spcAft>
                <a:spcPct val="0"/>
              </a:spcAft>
              <a:buFont typeface="+mj-lt"/>
              <a:buAutoNum type="arabicPeriod"/>
            </a:pPr>
            <a:r>
              <a:rPr lang="en-US" altLang="en-US" sz="2400" b="1" dirty="0" smtClean="0">
                <a:solidFill>
                  <a:srgbClr val="2A2C2E"/>
                </a:solidFill>
                <a:latin typeface="Times New Roman" panose="02020603050405020304" pitchFamily="18" charset="0"/>
                <a:cs typeface="Times New Roman" panose="02020603050405020304" pitchFamily="18" charset="0"/>
              </a:rPr>
              <a:t>Stemming</a:t>
            </a:r>
          </a:p>
          <a:p>
            <a:pPr marL="2514600" lvl="5" indent="-228600" algn="just" eaLnBrk="0" fontAlgn="base" hangingPunct="0">
              <a:lnSpc>
                <a:spcPct val="150000"/>
              </a:lnSpc>
              <a:spcBef>
                <a:spcPct val="0"/>
              </a:spcBef>
              <a:spcAft>
                <a:spcPct val="0"/>
              </a:spcAft>
              <a:buFont typeface="+mj-lt"/>
              <a:buAutoNum type="arabicPeriod"/>
            </a:pPr>
            <a:r>
              <a:rPr lang="en-US" altLang="en-US" sz="2400" b="1" dirty="0" smtClean="0">
                <a:solidFill>
                  <a:srgbClr val="2A2C2E"/>
                </a:solidFill>
                <a:latin typeface="Times New Roman" panose="02020603050405020304" pitchFamily="18" charset="0"/>
                <a:cs typeface="Times New Roman" panose="02020603050405020304" pitchFamily="18" charset="0"/>
              </a:rPr>
              <a:t>Lemmatization</a:t>
            </a:r>
            <a:endParaRPr kumimoji="0" lang="en-US" altLang="en-US" sz="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91065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1"/>
          <p:cNvSpPr txBox="1"/>
          <p:nvPr/>
        </p:nvSpPr>
        <p:spPr>
          <a:xfrm>
            <a:off x="609600" y="838200"/>
            <a:ext cx="4953000" cy="762480"/>
          </a:xfrm>
          <a:prstGeom prst="rect">
            <a:avLst/>
          </a:prstGeom>
          <a:noFill/>
          <a:ln>
            <a:noFill/>
          </a:ln>
        </p:spPr>
        <p:txBody>
          <a:bodyPr anchor="ctr"/>
          <a:lstStyle/>
          <a:p>
            <a:pPr>
              <a:lnSpc>
                <a:spcPct val="90000"/>
              </a:lnSpc>
            </a:pPr>
            <a:r>
              <a:rPr lang="en-US" sz="4000" b="1" spc="-10" dirty="0">
                <a:solidFill>
                  <a:srgbClr val="C00000"/>
                </a:solidFill>
                <a:latin typeface="Bookman Uralic"/>
                <a:cs typeface="Bookman Uralic"/>
              </a:rPr>
              <a:t>Stop word removal</a:t>
            </a:r>
          </a:p>
        </p:txBody>
      </p:sp>
      <p:sp>
        <p:nvSpPr>
          <p:cNvPr id="200" name="TextShape 2"/>
          <p:cNvSpPr txBox="1"/>
          <p:nvPr/>
        </p:nvSpPr>
        <p:spPr>
          <a:xfrm>
            <a:off x="488917" y="1956690"/>
            <a:ext cx="3829140" cy="3834510"/>
          </a:xfrm>
          <a:prstGeom prst="rect">
            <a:avLst/>
          </a:prstGeom>
          <a:noFill/>
          <a:ln>
            <a:noFill/>
          </a:ln>
        </p:spPr>
        <p:txBody>
          <a:bodyPr/>
          <a:lstStyle/>
          <a:p>
            <a:pPr marL="270" algn="ctr">
              <a:buClr>
                <a:srgbClr val="000000"/>
              </a:buClr>
            </a:pPr>
            <a:r>
              <a:rPr lang="en-US" sz="2000" b="1" spc="-1" dirty="0">
                <a:solidFill>
                  <a:srgbClr val="00B050"/>
                </a:solidFill>
                <a:uFill>
                  <a:solidFill>
                    <a:srgbClr val="FFFFFF"/>
                  </a:solidFill>
                </a:uFill>
                <a:latin typeface="Times New Roman" panose="02020603050405020304" pitchFamily="18" charset="0"/>
                <a:cs typeface="Times New Roman" panose="02020603050405020304" pitchFamily="18" charset="0"/>
              </a:rPr>
              <a:t>Original text</a:t>
            </a:r>
            <a:endParaRPr lang="en-US" sz="2000" cap="all" spc="-1" dirty="0">
              <a:solidFill>
                <a:srgbClr val="00B050"/>
              </a:solidFill>
              <a:uFill>
                <a:solidFill>
                  <a:srgbClr val="FFFFFF"/>
                </a:solidFill>
              </a:uFill>
              <a:latin typeface="Times New Roman" panose="02020603050405020304" pitchFamily="18" charset="0"/>
              <a:cs typeface="Times New Roman" panose="02020603050405020304" pitchFamily="18" charset="0"/>
            </a:endParaRPr>
          </a:p>
          <a:p>
            <a:pPr marL="171450" indent="-171180" algn="just">
              <a:buClr>
                <a:srgbClr val="000000"/>
              </a:buClr>
              <a:buFont typeface="Arial"/>
              <a:buChar char="•"/>
            </a:pP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Information systems Asia web provides research</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 </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is </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related commercial materials</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 </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interaction</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 and even </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research sponsorship </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by</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 interested corporations </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with a</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 focus </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on</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 Asia pacific region</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a:t>
            </a:r>
            <a:endParaRPr lang="en-US" sz="2000" cap="all"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171450" indent="-171180" algn="just">
              <a:buClr>
                <a:srgbClr val="000000"/>
              </a:buClr>
              <a:buFont typeface="Arial"/>
              <a:buChar char="•"/>
            </a:pP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 Survey </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of</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 information retrieval guide </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to</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 </a:t>
            </a:r>
            <a:r>
              <a:rPr lang="en-US" sz="2000" spc="-1" dirty="0" err="1">
                <a:solidFill>
                  <a:srgbClr val="000000"/>
                </a:solidFill>
                <a:uFill>
                  <a:solidFill>
                    <a:srgbClr val="FFFFFF"/>
                  </a:solidFill>
                </a:uFill>
                <a:latin typeface="Times New Roman" panose="02020603050405020304" pitchFamily="18" charset="0"/>
                <a:cs typeface="Times New Roman" panose="02020603050405020304" pitchFamily="18" charset="0"/>
              </a:rPr>
              <a:t>ir</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 </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with an </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emphasis </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on</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 web</a:t>
            </a:r>
            <a:r>
              <a:rPr lang="en-US" sz="2000" spc="-1" dirty="0">
                <a:solidFill>
                  <a:srgbClr val="C00000"/>
                </a:solidFill>
                <a:uFill>
                  <a:solidFill>
                    <a:srgbClr val="FFFFFF"/>
                  </a:solidFill>
                </a:uFill>
                <a:latin typeface="Times New Roman" panose="02020603050405020304" pitchFamily="18" charset="0"/>
                <a:cs typeface="Times New Roman" panose="02020603050405020304" pitchFamily="18" charset="0"/>
              </a:rPr>
              <a:t>-</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based projects. Includes a glossary, and pointers to interesting papers.</a:t>
            </a:r>
            <a:endParaRPr lang="en-US" sz="2000" cap="all"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
        <p:nvSpPr>
          <p:cNvPr id="201" name="TextShape 3"/>
          <p:cNvSpPr txBox="1"/>
          <p:nvPr/>
        </p:nvSpPr>
        <p:spPr>
          <a:xfrm>
            <a:off x="5141340" y="2024190"/>
            <a:ext cx="3621660" cy="3034800"/>
          </a:xfrm>
          <a:prstGeom prst="rect">
            <a:avLst/>
          </a:prstGeom>
          <a:noFill/>
          <a:ln>
            <a:noFill/>
          </a:ln>
        </p:spPr>
        <p:txBody>
          <a:bodyPr/>
          <a:lstStyle/>
          <a:p>
            <a:pPr marL="270" algn="ctr">
              <a:buClr>
                <a:srgbClr val="000000"/>
              </a:buClr>
            </a:pPr>
            <a:r>
              <a:rPr lang="en-US" sz="2000" b="1" spc="-1" dirty="0">
                <a:solidFill>
                  <a:srgbClr val="00B050"/>
                </a:solidFill>
                <a:uFill>
                  <a:solidFill>
                    <a:srgbClr val="FFFFFF"/>
                  </a:solidFill>
                </a:uFill>
                <a:latin typeface="Times New Roman" panose="02020603050405020304" pitchFamily="18" charset="0"/>
                <a:cs typeface="Times New Roman" panose="02020603050405020304" pitchFamily="18" charset="0"/>
              </a:rPr>
              <a:t>After the stop-words removal</a:t>
            </a:r>
            <a:endParaRPr lang="en-US" sz="2000" cap="all" spc="-1" dirty="0">
              <a:solidFill>
                <a:srgbClr val="00B050"/>
              </a:solidFill>
              <a:uFill>
                <a:solidFill>
                  <a:srgbClr val="FFFFFF"/>
                </a:solidFill>
              </a:uFill>
              <a:latin typeface="Times New Roman" panose="02020603050405020304" pitchFamily="18" charset="0"/>
              <a:cs typeface="Times New Roman" panose="02020603050405020304" pitchFamily="18" charset="0"/>
            </a:endParaRPr>
          </a:p>
          <a:p>
            <a:pPr marL="171450" indent="-171180" algn="just">
              <a:buClr>
                <a:srgbClr val="000000"/>
              </a:buClr>
              <a:buFont typeface="Arial"/>
              <a:buChar char="•"/>
            </a:pP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Information systems Asia web provides research related commercial materials interaction research sponsorship interested corporations focus Asia pacific region</a:t>
            </a:r>
            <a:endParaRPr lang="en-US" sz="2000" cap="all"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gn="just">
              <a:lnSpc>
                <a:spcPct val="100000"/>
              </a:lnSpc>
            </a:pPr>
            <a:endParaRPr lang="en-US" sz="2000" cap="all"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171450" indent="-171180" algn="just">
              <a:buClr>
                <a:srgbClr val="000000"/>
              </a:buClr>
              <a:buFont typeface="Arial"/>
              <a:buChar char="•"/>
            </a:pP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 Survey information retrieval guide </a:t>
            </a:r>
            <a:r>
              <a:rPr lang="en-US" sz="2000" spc="-1" dirty="0" err="1">
                <a:solidFill>
                  <a:srgbClr val="000000"/>
                </a:solidFill>
                <a:uFill>
                  <a:solidFill>
                    <a:srgbClr val="FFFFFF"/>
                  </a:solidFill>
                </a:uFill>
                <a:latin typeface="Times New Roman" panose="02020603050405020304" pitchFamily="18" charset="0"/>
                <a:cs typeface="Times New Roman" panose="02020603050405020304" pitchFamily="18" charset="0"/>
              </a:rPr>
              <a:t>ir</a:t>
            </a:r>
            <a:r>
              <a:rPr lang="en-US"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 emphasis web based projects includes glossary pointers interesting papers</a:t>
            </a:r>
            <a:endParaRPr lang="en-US" sz="2000" cap="all"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nSpc>
                <a:spcPct val="120000"/>
              </a:lnSpc>
            </a:pPr>
            <a:endParaRPr lang="en-US" sz="2000" cap="all"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
        <p:nvSpPr>
          <p:cNvPr id="202" name="CustomShape 4"/>
          <p:cNvSpPr/>
          <p:nvPr/>
        </p:nvSpPr>
        <p:spPr>
          <a:xfrm>
            <a:off x="4469312" y="3714645"/>
            <a:ext cx="627480" cy="318600"/>
          </a:xfrm>
          <a:prstGeom prst="rightArrow">
            <a:avLst>
              <a:gd name="adj1" fmla="val 50000"/>
              <a:gd name="adj2" fmla="val 50000"/>
            </a:avLst>
          </a:prstGeom>
          <a:solidFill>
            <a:srgbClr val="C00000"/>
          </a:solidFill>
          <a:ln>
            <a:round/>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16587515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0"/>
            <a:ext cx="4633595" cy="615553"/>
          </a:xfrm>
        </p:spPr>
        <p:txBody>
          <a:bodyPr/>
          <a:lstStyle/>
          <a:p>
            <a:r>
              <a:rPr lang="en-US" altLang="en-US" kern="1200" spc="-10" dirty="0">
                <a:ea typeface="+mn-ea"/>
              </a:rPr>
              <a:t>Tokenization</a:t>
            </a:r>
            <a:endParaRPr lang="en-US" kern="1200" spc="-10" dirty="0">
              <a:ea typeface="+mn-ea"/>
            </a:endParaRPr>
          </a:p>
        </p:txBody>
      </p:sp>
      <p:sp>
        <p:nvSpPr>
          <p:cNvPr id="3" name="Text Placeholder 2"/>
          <p:cNvSpPr>
            <a:spLocks noGrp="1"/>
          </p:cNvSpPr>
          <p:nvPr>
            <p:ph type="body" idx="1"/>
          </p:nvPr>
        </p:nvSpPr>
        <p:spPr>
          <a:xfrm>
            <a:off x="656219" y="2057400"/>
            <a:ext cx="7841615" cy="3323987"/>
          </a:xfrm>
        </p:spPr>
        <p:txBody>
          <a:bodyPr/>
          <a:lstStyle/>
          <a:p>
            <a:pPr lvl="0" algn="just" rtl="0" eaLnBrk="0" fontAlgn="base" hangingPunct="0">
              <a:lnSpc>
                <a:spcPct val="150000"/>
              </a:lnSpc>
              <a:spcBef>
                <a:spcPct val="0"/>
              </a:spcBef>
              <a:spcAft>
                <a:spcPct val="0"/>
              </a:spcAft>
            </a:pPr>
            <a:r>
              <a:rPr lang="en-US" altLang="en-US" sz="2400" dirty="0" smtClean="0">
                <a:latin typeface="Times New Roman" panose="02020603050405020304" pitchFamily="18" charset="0"/>
                <a:cs typeface="Times New Roman" panose="02020603050405020304" pitchFamily="18" charset="0"/>
              </a:rPr>
              <a:t>Tokenization </a:t>
            </a:r>
            <a:r>
              <a:rPr lang="en-US" altLang="en-US" sz="2400" dirty="0">
                <a:latin typeface="Times New Roman" panose="02020603050405020304" pitchFamily="18" charset="0"/>
                <a:cs typeface="Times New Roman" panose="02020603050405020304" pitchFamily="18" charset="0"/>
              </a:rPr>
              <a:t>is the process of </a:t>
            </a:r>
            <a:r>
              <a:rPr lang="en-US" altLang="en-US" sz="2400" b="1" dirty="0">
                <a:latin typeface="Times New Roman" panose="02020603050405020304" pitchFamily="18" charset="0"/>
                <a:cs typeface="Times New Roman" panose="02020603050405020304" pitchFamily="18" charset="0"/>
              </a:rPr>
              <a:t>breaking text up into separate tokens</a:t>
            </a:r>
            <a:r>
              <a:rPr lang="en-US" altLang="en-US" sz="2400" dirty="0">
                <a:latin typeface="Times New Roman" panose="02020603050405020304" pitchFamily="18" charset="0"/>
                <a:cs typeface="Times New Roman" panose="02020603050405020304" pitchFamily="18" charset="0"/>
              </a:rPr>
              <a:t>, which can be individual words, phrases, or whole sentences. </a:t>
            </a:r>
            <a:endParaRPr lang="en-US" altLang="en-US" sz="2400" dirty="0" smtClean="0">
              <a:latin typeface="Times New Roman" panose="02020603050405020304" pitchFamily="18" charset="0"/>
              <a:cs typeface="Times New Roman" panose="02020603050405020304" pitchFamily="18" charset="0"/>
            </a:endParaRPr>
          </a:p>
          <a:p>
            <a:pPr lvl="0" algn="just" rtl="0" eaLnBrk="0" fontAlgn="base" hangingPunct="0">
              <a:lnSpc>
                <a:spcPct val="150000"/>
              </a:lnSpc>
              <a:spcBef>
                <a:spcPct val="0"/>
              </a:spcBef>
              <a:spcAft>
                <a:spcPct val="0"/>
              </a:spcAft>
            </a:pPr>
            <a:endParaRPr lang="en-US" altLang="en-US" sz="2400" dirty="0">
              <a:latin typeface="Times New Roman" panose="02020603050405020304" pitchFamily="18" charset="0"/>
              <a:cs typeface="Times New Roman" panose="02020603050405020304" pitchFamily="18" charset="0"/>
            </a:endParaRPr>
          </a:p>
          <a:p>
            <a:pPr lvl="0" algn="just" rtl="0" eaLnBrk="0" fontAlgn="base" hangingPunct="0">
              <a:lnSpc>
                <a:spcPct val="150000"/>
              </a:lnSpc>
              <a:spcBef>
                <a:spcPct val="0"/>
              </a:spcBef>
              <a:spcAft>
                <a:spcPct val="0"/>
              </a:spcAft>
            </a:pPr>
            <a:r>
              <a:rPr lang="en-US" altLang="en-US" sz="2400" dirty="0" smtClean="0">
                <a:latin typeface="Times New Roman" panose="02020603050405020304" pitchFamily="18" charset="0"/>
                <a:cs typeface="Times New Roman" panose="02020603050405020304" pitchFamily="18" charset="0"/>
              </a:rPr>
              <a:t>In </a:t>
            </a:r>
            <a:r>
              <a:rPr lang="en-US" altLang="en-US" sz="2400" dirty="0">
                <a:latin typeface="Times New Roman" panose="02020603050405020304" pitchFamily="18" charset="0"/>
                <a:cs typeface="Times New Roman" panose="02020603050405020304" pitchFamily="18" charset="0"/>
              </a:rPr>
              <a:t>some cases, </a:t>
            </a:r>
            <a:r>
              <a:rPr lang="en-US" altLang="en-US" sz="2400" b="1" dirty="0">
                <a:latin typeface="Times New Roman" panose="02020603050405020304" pitchFamily="18" charset="0"/>
                <a:cs typeface="Times New Roman" panose="02020603050405020304" pitchFamily="18" charset="0"/>
              </a:rPr>
              <a:t>punctuation</a:t>
            </a:r>
            <a:r>
              <a:rPr lang="en-US" altLang="en-US" sz="2400" dirty="0">
                <a:latin typeface="Times New Roman" panose="02020603050405020304" pitchFamily="18" charset="0"/>
                <a:cs typeface="Times New Roman" panose="02020603050405020304" pitchFamily="18" charset="0"/>
              </a:rPr>
              <a:t> and </a:t>
            </a:r>
            <a:r>
              <a:rPr lang="en-US" altLang="en-US" sz="2400" b="1" dirty="0">
                <a:latin typeface="Times New Roman" panose="02020603050405020304" pitchFamily="18" charset="0"/>
                <a:cs typeface="Times New Roman" panose="02020603050405020304" pitchFamily="18" charset="0"/>
              </a:rPr>
              <a:t>special characters </a:t>
            </a:r>
            <a:r>
              <a:rPr lang="en-US" altLang="en-US" sz="2400" dirty="0">
                <a:latin typeface="Times New Roman" panose="02020603050405020304" pitchFamily="18" charset="0"/>
                <a:cs typeface="Times New Roman" panose="02020603050405020304" pitchFamily="18" charset="0"/>
              </a:rPr>
              <a:t>(symbols like %, &amp;, $) are discarded in the process</a:t>
            </a:r>
            <a:r>
              <a:rPr lang="en-US" altLang="en-US" sz="2400" dirty="0" smtClean="0">
                <a:latin typeface="Times New Roman" panose="02020603050405020304" pitchFamily="18" charset="0"/>
                <a:cs typeface="Times New Roman" panose="02020603050405020304" pitchFamily="18" charset="0"/>
              </a:rPr>
              <a:t>.</a:t>
            </a:r>
            <a:endParaRPr lang="en-US" sz="2400" dirty="0"/>
          </a:p>
        </p:txBody>
      </p:sp>
    </p:spTree>
    <p:extLst>
      <p:ext uri="{BB962C8B-B14F-4D97-AF65-F5344CB8AC3E}">
        <p14:creationId xmlns:p14="http://schemas.microsoft.com/office/powerpoint/2010/main" val="13359009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6781800" cy="615553"/>
          </a:xfrm>
        </p:spPr>
        <p:txBody>
          <a:bodyPr/>
          <a:lstStyle/>
          <a:p>
            <a:r>
              <a:rPr lang="en-US" dirty="0" smtClean="0"/>
              <a:t>Python Implementation</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014714179"/>
              </p:ext>
            </p:extLst>
          </p:nvPr>
        </p:nvGraphicFramePr>
        <p:xfrm>
          <a:off x="271463" y="1752600"/>
          <a:ext cx="8601075" cy="4724400"/>
        </p:xfrm>
        <a:graphic>
          <a:graphicData uri="http://schemas.openxmlformats.org/presentationml/2006/ole">
            <mc:AlternateContent xmlns:mc="http://schemas.openxmlformats.org/markup-compatibility/2006">
              <mc:Choice xmlns:v="urn:schemas-microsoft-com:vml" Requires="v">
                <p:oleObj spid="_x0000_s6369" r:id="rId3" imgW="8601120" imgH="2228760" progId="">
                  <p:embed/>
                </p:oleObj>
              </mc:Choice>
              <mc:Fallback>
                <p:oleObj r:id="rId3" imgW="8601120" imgH="2228760" progId="">
                  <p:embed/>
                  <p:pic>
                    <p:nvPicPr>
                      <p:cNvPr id="0" name=""/>
                      <p:cNvPicPr/>
                      <p:nvPr/>
                    </p:nvPicPr>
                    <p:blipFill>
                      <a:blip r:embed="rId4"/>
                      <a:stretch>
                        <a:fillRect/>
                      </a:stretch>
                    </p:blipFill>
                    <p:spPr>
                      <a:xfrm>
                        <a:off x="271463" y="1752600"/>
                        <a:ext cx="8601075" cy="4724400"/>
                      </a:xfrm>
                      <a:prstGeom prst="rect">
                        <a:avLst/>
                      </a:prstGeom>
                    </p:spPr>
                  </p:pic>
                </p:oleObj>
              </mc:Fallback>
            </mc:AlternateContent>
          </a:graphicData>
        </a:graphic>
      </p:graphicFrame>
    </p:spTree>
    <p:extLst>
      <p:ext uri="{BB962C8B-B14F-4D97-AF65-F5344CB8AC3E}">
        <p14:creationId xmlns:p14="http://schemas.microsoft.com/office/powerpoint/2010/main" val="12337306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0"/>
            <a:ext cx="4633595" cy="615553"/>
          </a:xfrm>
        </p:spPr>
        <p:txBody>
          <a:bodyPr/>
          <a:lstStyle/>
          <a:p>
            <a:r>
              <a:rPr lang="en-US" altLang="en-US" kern="1200" spc="-10" dirty="0">
                <a:ea typeface="+mn-ea"/>
              </a:rPr>
              <a:t>Term</a:t>
            </a:r>
            <a:r>
              <a:rPr lang="en-US" altLang="en-US" dirty="0">
                <a:solidFill>
                  <a:srgbClr val="2A2C2E"/>
                </a:solidFill>
                <a:latin typeface="Times New Roman" panose="02020603050405020304" pitchFamily="18" charset="0"/>
                <a:cs typeface="Times New Roman" panose="02020603050405020304" pitchFamily="18" charset="0"/>
              </a:rPr>
              <a:t> </a:t>
            </a:r>
            <a:r>
              <a:rPr lang="en-US" altLang="en-US" kern="1200" spc="-10" dirty="0" smtClean="0">
                <a:ea typeface="+mn-ea"/>
              </a:rPr>
              <a:t>Frequency</a:t>
            </a:r>
            <a:endParaRPr lang="en-US" kern="1200" spc="-10" dirty="0">
              <a:ea typeface="+mn-ea"/>
            </a:endParaRPr>
          </a:p>
        </p:txBody>
      </p:sp>
      <p:sp>
        <p:nvSpPr>
          <p:cNvPr id="3" name="Text Placeholder 2"/>
          <p:cNvSpPr>
            <a:spLocks noGrp="1"/>
          </p:cNvSpPr>
          <p:nvPr>
            <p:ph type="body" idx="1"/>
          </p:nvPr>
        </p:nvSpPr>
        <p:spPr>
          <a:xfrm>
            <a:off x="645668" y="1752600"/>
            <a:ext cx="7973138" cy="4154984"/>
          </a:xfrm>
        </p:spPr>
        <p:txBody>
          <a:bodyPr/>
          <a:lstStyle/>
          <a:p>
            <a:pPr lvl="0" algn="just" rtl="0" eaLnBrk="0" fontAlgn="base" hangingPunct="0">
              <a:lnSpc>
                <a:spcPct val="150000"/>
              </a:lnSpc>
              <a:spcBef>
                <a:spcPct val="0"/>
              </a:spcBef>
              <a:spcAft>
                <a:spcPct val="0"/>
              </a:spcAft>
            </a:pPr>
            <a:r>
              <a:rPr lang="en-US" altLang="en-US" sz="2000" dirty="0" smtClean="0">
                <a:latin typeface="Times New Roman" panose="02020603050405020304" pitchFamily="18" charset="0"/>
                <a:cs typeface="Times New Roman" panose="02020603050405020304" pitchFamily="18" charset="0"/>
              </a:rPr>
              <a:t>Term </a:t>
            </a:r>
            <a:r>
              <a:rPr lang="en-US" altLang="en-US" sz="2000" dirty="0">
                <a:latin typeface="Times New Roman" panose="02020603050405020304" pitchFamily="18" charset="0"/>
                <a:cs typeface="Times New Roman" panose="02020603050405020304" pitchFamily="18" charset="0"/>
              </a:rPr>
              <a:t>frequency tells you </a:t>
            </a:r>
            <a:r>
              <a:rPr lang="en-US" altLang="en-US" sz="2000" b="1" dirty="0">
                <a:latin typeface="Times New Roman" panose="02020603050405020304" pitchFamily="18" charset="0"/>
                <a:cs typeface="Times New Roman" panose="02020603050405020304" pitchFamily="18" charset="0"/>
              </a:rPr>
              <a:t>how much a term occurs in a document</a:t>
            </a:r>
            <a:r>
              <a:rPr lang="en-US" altLang="en-US" sz="2000" dirty="0">
                <a:latin typeface="Times New Roman" panose="02020603050405020304" pitchFamily="18" charset="0"/>
                <a:cs typeface="Times New Roman" panose="02020603050405020304" pitchFamily="18" charset="0"/>
              </a:rPr>
              <a:t>. Terms can be either individual words or phrases containing multiple words. Since documents differ in length, it’s possible that a term would appear more times in longer documents than shorter ones. Thus, you can calculate term </a:t>
            </a:r>
            <a:r>
              <a:rPr lang="en-US" altLang="en-US" sz="2000" b="1" dirty="0">
                <a:latin typeface="Times New Roman" panose="02020603050405020304" pitchFamily="18" charset="0"/>
                <a:cs typeface="Times New Roman" panose="02020603050405020304" pitchFamily="18" charset="0"/>
              </a:rPr>
              <a:t>frequency by dividing the number of times the term appears</a:t>
            </a:r>
            <a:r>
              <a:rPr lang="en-US" altLang="en-US" sz="2000" dirty="0">
                <a:latin typeface="Times New Roman" panose="02020603050405020304" pitchFamily="18" charset="0"/>
                <a:cs typeface="Times New Roman" panose="02020603050405020304" pitchFamily="18" charset="0"/>
              </a:rPr>
              <a:t>, by the </a:t>
            </a:r>
            <a:r>
              <a:rPr lang="en-US" altLang="en-US" sz="2000" b="1" dirty="0">
                <a:latin typeface="Times New Roman" panose="02020603050405020304" pitchFamily="18" charset="0"/>
                <a:cs typeface="Times New Roman" panose="02020603050405020304" pitchFamily="18" charset="0"/>
              </a:rPr>
              <a:t>total number of terms in the document</a:t>
            </a:r>
            <a:r>
              <a:rPr lang="en-US" altLang="en-US" sz="2000" dirty="0">
                <a:latin typeface="Times New Roman" panose="02020603050405020304" pitchFamily="18" charset="0"/>
                <a:cs typeface="Times New Roman" panose="02020603050405020304" pitchFamily="18" charset="0"/>
              </a:rPr>
              <a:t>, as a way of normalization. </a:t>
            </a:r>
            <a:endParaRPr lang="en-US" altLang="en-US" sz="2000" dirty="0" smtClean="0">
              <a:latin typeface="Times New Roman" panose="02020603050405020304" pitchFamily="18" charset="0"/>
              <a:cs typeface="Times New Roman" panose="02020603050405020304" pitchFamily="18" charset="0"/>
            </a:endParaRPr>
          </a:p>
          <a:p>
            <a:pPr lvl="0" algn="just" rtl="0" eaLnBrk="0" fontAlgn="base" hangingPunct="0">
              <a:lnSpc>
                <a:spcPct val="15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lvl="0" algn="just" rtl="0" eaLnBrk="0" fontAlgn="base" hangingPunct="0">
              <a:lnSpc>
                <a:spcPct val="150000"/>
              </a:lnSpc>
              <a:spcBef>
                <a:spcPct val="0"/>
              </a:spcBef>
              <a:spcAft>
                <a:spcPct val="0"/>
              </a:spcAft>
            </a:pPr>
            <a:r>
              <a:rPr lang="en-US" altLang="en-US" sz="2000" b="1" dirty="0">
                <a:latin typeface="Times New Roman" panose="02020603050405020304" pitchFamily="18" charset="0"/>
                <a:cs typeface="Times New Roman" panose="02020603050405020304" pitchFamily="18" charset="0"/>
              </a:rPr>
              <a:t>Term Frequency = [Number of times the term appears in the document] / [Total number of terms in the document</a:t>
            </a:r>
            <a:r>
              <a:rPr lang="en-US" altLang="en-US" sz="2000" b="1" dirty="0" smtClean="0">
                <a:latin typeface="Times New Roman" panose="02020603050405020304" pitchFamily="18" charset="0"/>
                <a:cs typeface="Times New Roman" panose="02020603050405020304" pitchFamily="18" charset="0"/>
              </a:rPr>
              <a:t>]</a:t>
            </a:r>
            <a:endParaRPr lang="en-US" sz="2000" b="1" dirty="0"/>
          </a:p>
        </p:txBody>
      </p:sp>
    </p:spTree>
    <p:extLst>
      <p:ext uri="{BB962C8B-B14F-4D97-AF65-F5344CB8AC3E}">
        <p14:creationId xmlns:p14="http://schemas.microsoft.com/office/powerpoint/2010/main" val="20621497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838200"/>
            <a:ext cx="1752600" cy="635000"/>
          </a:xfrm>
        </p:spPr>
        <p:txBody>
          <a:bodyPr/>
          <a:lstStyle/>
          <a:p>
            <a:r>
              <a:rPr lang="en-US" dirty="0" smtClean="0"/>
              <a:t>TF-IDF</a:t>
            </a:r>
            <a:endParaRPr lang="en-US" dirty="0"/>
          </a:p>
        </p:txBody>
      </p:sp>
      <p:pic>
        <p:nvPicPr>
          <p:cNvPr id="7170" name="Picture 2" descr="TF(Term Frequency)-IDF(Inverse Document Frequency) from scratch in python .  | by Yassine Hamdaoui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1752600"/>
            <a:ext cx="7924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6083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4633595" cy="635000"/>
          </a:xfrm>
        </p:spPr>
        <p:txBody>
          <a:bodyPr/>
          <a:lstStyle/>
          <a:p>
            <a:r>
              <a:rPr lang="en-US" dirty="0" err="1" smtClean="0"/>
              <a:t>Cont</a:t>
            </a:r>
            <a:r>
              <a:rPr lang="en-US" dirty="0" smtClean="0"/>
              <a:t> ..</a:t>
            </a:r>
            <a:endParaRPr lang="en-US" dirty="0"/>
          </a:p>
        </p:txBody>
      </p:sp>
      <p:pic>
        <p:nvPicPr>
          <p:cNvPr id="8194" name="Picture 2" descr="Term Frequency and Inverse Document Frequency in NLP | by Dashang Makwan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85344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6859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0"/>
            <a:ext cx="7391400" cy="685800"/>
          </a:xfrm>
        </p:spPr>
        <p:txBody>
          <a:bodyPr/>
          <a:lstStyle/>
          <a:p>
            <a:r>
              <a:rPr lang="en-US" dirty="0" smtClean="0"/>
              <a:t>Python implementation for TF</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755779716"/>
              </p:ext>
            </p:extLst>
          </p:nvPr>
        </p:nvGraphicFramePr>
        <p:xfrm>
          <a:off x="609600" y="1828800"/>
          <a:ext cx="7924800" cy="1981200"/>
        </p:xfrm>
        <a:graphic>
          <a:graphicData uri="http://schemas.openxmlformats.org/presentationml/2006/ole">
            <mc:AlternateContent xmlns:mc="http://schemas.openxmlformats.org/markup-compatibility/2006">
              <mc:Choice xmlns:v="urn:schemas-microsoft-com:vml" Requires="v">
                <p:oleObj spid="_x0000_s41224" r:id="rId3" imgW="5295960" imgH="1981080" progId="">
                  <p:embed/>
                </p:oleObj>
              </mc:Choice>
              <mc:Fallback>
                <p:oleObj r:id="rId3" imgW="5295960" imgH="1981080" progId="">
                  <p:embed/>
                  <p:pic>
                    <p:nvPicPr>
                      <p:cNvPr id="0" name=""/>
                      <p:cNvPicPr/>
                      <p:nvPr/>
                    </p:nvPicPr>
                    <p:blipFill>
                      <a:blip r:embed="rId4"/>
                      <a:stretch>
                        <a:fillRect/>
                      </a:stretch>
                    </p:blipFill>
                    <p:spPr>
                      <a:xfrm>
                        <a:off x="609600" y="1828800"/>
                        <a:ext cx="7924800" cy="198120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115806335"/>
              </p:ext>
            </p:extLst>
          </p:nvPr>
        </p:nvGraphicFramePr>
        <p:xfrm>
          <a:off x="914400" y="4114800"/>
          <a:ext cx="7391400" cy="1819275"/>
        </p:xfrm>
        <a:graphic>
          <a:graphicData uri="http://schemas.openxmlformats.org/presentationml/2006/ole">
            <mc:AlternateContent xmlns:mc="http://schemas.openxmlformats.org/markup-compatibility/2006">
              <mc:Choice xmlns:v="urn:schemas-microsoft-com:vml" Requires="v">
                <p:oleObj spid="_x0000_s41225" r:id="rId5" imgW="2619360" imgH="1819440" progId="">
                  <p:embed/>
                </p:oleObj>
              </mc:Choice>
              <mc:Fallback>
                <p:oleObj r:id="rId5" imgW="2619360" imgH="1819440" progId="">
                  <p:embed/>
                  <p:pic>
                    <p:nvPicPr>
                      <p:cNvPr id="0" name=""/>
                      <p:cNvPicPr/>
                      <p:nvPr/>
                    </p:nvPicPr>
                    <p:blipFill>
                      <a:blip r:embed="rId6"/>
                      <a:stretch>
                        <a:fillRect/>
                      </a:stretch>
                    </p:blipFill>
                    <p:spPr>
                      <a:xfrm>
                        <a:off x="914400" y="4114800"/>
                        <a:ext cx="7391400" cy="1819275"/>
                      </a:xfrm>
                      <a:prstGeom prst="rect">
                        <a:avLst/>
                      </a:prstGeom>
                    </p:spPr>
                  </p:pic>
                </p:oleObj>
              </mc:Fallback>
            </mc:AlternateContent>
          </a:graphicData>
        </a:graphic>
      </p:graphicFrame>
    </p:spTree>
    <p:extLst>
      <p:ext uri="{BB962C8B-B14F-4D97-AF65-F5344CB8AC3E}">
        <p14:creationId xmlns:p14="http://schemas.microsoft.com/office/powerpoint/2010/main" val="30051262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256" y="762000"/>
            <a:ext cx="4633595" cy="615553"/>
          </a:xfrm>
        </p:spPr>
        <p:txBody>
          <a:bodyPr/>
          <a:lstStyle/>
          <a:p>
            <a:r>
              <a:rPr lang="en-US" altLang="en-US" dirty="0"/>
              <a:t>Stemming</a:t>
            </a:r>
            <a:endParaRPr lang="en-US" dirty="0"/>
          </a:p>
        </p:txBody>
      </p:sp>
      <p:sp>
        <p:nvSpPr>
          <p:cNvPr id="3" name="Text Placeholder 2"/>
          <p:cNvSpPr>
            <a:spLocks noGrp="1"/>
          </p:cNvSpPr>
          <p:nvPr>
            <p:ph type="body" idx="1"/>
          </p:nvPr>
        </p:nvSpPr>
        <p:spPr>
          <a:xfrm>
            <a:off x="610499" y="1676400"/>
            <a:ext cx="7841615" cy="4431983"/>
          </a:xfrm>
        </p:spPr>
        <p:txBody>
          <a:bodyPr/>
          <a:lstStyle/>
          <a:p>
            <a:pPr lvl="0" algn="just" rtl="0">
              <a:lnSpc>
                <a:spcPct val="150000"/>
              </a:lnSpc>
            </a:pPr>
            <a:r>
              <a:rPr lang="en-US" altLang="en-US" sz="2400" dirty="0" smtClean="0">
                <a:latin typeface="Times New Roman" panose="02020603050405020304" pitchFamily="18" charset="0"/>
                <a:cs typeface="Times New Roman" panose="02020603050405020304" pitchFamily="18" charset="0"/>
              </a:rPr>
              <a:t>Stemming </a:t>
            </a:r>
            <a:r>
              <a:rPr lang="en-US" altLang="en-US" sz="2400" dirty="0">
                <a:latin typeface="Times New Roman" panose="02020603050405020304" pitchFamily="18" charset="0"/>
                <a:cs typeface="Times New Roman" panose="02020603050405020304" pitchFamily="18" charset="0"/>
              </a:rPr>
              <a:t>is the process of reducing words to their </a:t>
            </a:r>
            <a:r>
              <a:rPr lang="en-US" altLang="en-US" sz="2400" b="1" dirty="0">
                <a:latin typeface="Times New Roman" panose="02020603050405020304" pitchFamily="18" charset="0"/>
                <a:cs typeface="Times New Roman" panose="02020603050405020304" pitchFamily="18" charset="0"/>
              </a:rPr>
              <a:t>root </a:t>
            </a:r>
            <a:r>
              <a:rPr lang="en-US" altLang="en-US" sz="2400" dirty="0">
                <a:latin typeface="Times New Roman" panose="02020603050405020304" pitchFamily="18" charset="0"/>
                <a:cs typeface="Times New Roman" panose="02020603050405020304" pitchFamily="18" charset="0"/>
              </a:rPr>
              <a:t>form. </a:t>
            </a:r>
            <a:endParaRPr lang="en-US" altLang="en-US" sz="2400" dirty="0" smtClean="0">
              <a:latin typeface="Times New Roman" panose="02020603050405020304" pitchFamily="18" charset="0"/>
              <a:cs typeface="Times New Roman" panose="02020603050405020304" pitchFamily="18" charset="0"/>
            </a:endParaRPr>
          </a:p>
          <a:p>
            <a:pPr lvl="0" algn="just" rtl="0">
              <a:lnSpc>
                <a:spcPct val="150000"/>
              </a:lnSpc>
            </a:pPr>
            <a:endParaRPr lang="en-US" altLang="en-US" sz="2400" dirty="0">
              <a:latin typeface="Times New Roman" panose="02020603050405020304" pitchFamily="18" charset="0"/>
              <a:cs typeface="Times New Roman" panose="02020603050405020304" pitchFamily="18" charset="0"/>
            </a:endParaRPr>
          </a:p>
          <a:p>
            <a:pPr lvl="0" algn="just" rtl="0">
              <a:lnSpc>
                <a:spcPct val="150000"/>
              </a:lnSpc>
            </a:pPr>
            <a:r>
              <a:rPr lang="en-US" altLang="en-US" sz="2400" dirty="0" smtClean="0">
                <a:latin typeface="Times New Roman" panose="02020603050405020304" pitchFamily="18" charset="0"/>
                <a:cs typeface="Times New Roman" panose="02020603050405020304" pitchFamily="18" charset="0"/>
              </a:rPr>
              <a:t>For </a:t>
            </a:r>
            <a:r>
              <a:rPr lang="en-US" altLang="en-US" sz="2400" dirty="0">
                <a:latin typeface="Times New Roman" panose="02020603050405020304" pitchFamily="18" charset="0"/>
                <a:cs typeface="Times New Roman" panose="02020603050405020304" pitchFamily="18" charset="0"/>
              </a:rPr>
              <a:t>example, we would reduce the word </a:t>
            </a:r>
            <a:r>
              <a:rPr lang="en-US" altLang="en-US" sz="2400" b="1" i="1" dirty="0">
                <a:latin typeface="Times New Roman" panose="02020603050405020304" pitchFamily="18" charset="0"/>
                <a:cs typeface="Times New Roman" panose="02020603050405020304" pitchFamily="18" charset="0"/>
              </a:rPr>
              <a:t>robotics</a:t>
            </a:r>
            <a:r>
              <a:rPr lang="en-US" altLang="en-US" sz="2400" dirty="0">
                <a:latin typeface="Times New Roman" panose="02020603050405020304" pitchFamily="18" charset="0"/>
                <a:cs typeface="Times New Roman" panose="02020603050405020304" pitchFamily="18" charset="0"/>
              </a:rPr>
              <a:t> to the stem </a:t>
            </a:r>
            <a:r>
              <a:rPr lang="en-US" altLang="en-US" sz="2400" b="1" i="1" dirty="0">
                <a:latin typeface="Times New Roman" panose="02020603050405020304" pitchFamily="18" charset="0"/>
                <a:cs typeface="Times New Roman" panose="02020603050405020304" pitchFamily="18" charset="0"/>
              </a:rPr>
              <a:t>robot</a:t>
            </a:r>
            <a:r>
              <a:rPr lang="en-US" altLang="en-US" sz="2400" dirty="0">
                <a:latin typeface="Times New Roman" panose="02020603050405020304" pitchFamily="18" charset="0"/>
                <a:cs typeface="Times New Roman" panose="02020603050405020304" pitchFamily="18" charset="0"/>
              </a:rPr>
              <a:t>. </a:t>
            </a:r>
            <a:endParaRPr lang="en-US" altLang="en-US" sz="2400" dirty="0" smtClean="0">
              <a:latin typeface="Times New Roman" panose="02020603050405020304" pitchFamily="18" charset="0"/>
              <a:cs typeface="Times New Roman" panose="02020603050405020304" pitchFamily="18" charset="0"/>
            </a:endParaRPr>
          </a:p>
          <a:p>
            <a:pPr lvl="0" algn="just" rtl="0">
              <a:lnSpc>
                <a:spcPct val="150000"/>
              </a:lnSpc>
            </a:pPr>
            <a:endParaRPr lang="en-US" altLang="en-US" sz="2400" dirty="0" smtClean="0">
              <a:latin typeface="Times New Roman" panose="02020603050405020304" pitchFamily="18" charset="0"/>
              <a:cs typeface="Times New Roman" panose="02020603050405020304" pitchFamily="18" charset="0"/>
            </a:endParaRPr>
          </a:p>
          <a:p>
            <a:pPr lvl="0" algn="just" rtl="0">
              <a:lnSpc>
                <a:spcPct val="150000"/>
              </a:lnSpc>
            </a:pPr>
            <a:r>
              <a:rPr lang="en-US" altLang="en-US" sz="2400" dirty="0" smtClean="0">
                <a:latin typeface="Times New Roman" panose="02020603050405020304" pitchFamily="18" charset="0"/>
                <a:cs typeface="Times New Roman" panose="02020603050405020304" pitchFamily="18" charset="0"/>
              </a:rPr>
              <a:t>For </a:t>
            </a:r>
            <a:r>
              <a:rPr lang="en-US" altLang="en-US" sz="2400" dirty="0">
                <a:latin typeface="Times New Roman" panose="02020603050405020304" pitchFamily="18" charset="0"/>
                <a:cs typeface="Times New Roman" panose="02020603050405020304" pitchFamily="18" charset="0"/>
              </a:rPr>
              <a:t>example, the </a:t>
            </a:r>
            <a:r>
              <a:rPr lang="en-US" altLang="en-US" sz="2400" b="1" dirty="0">
                <a:latin typeface="Times New Roman" panose="02020603050405020304" pitchFamily="18" charset="0"/>
                <a:cs typeface="Times New Roman" panose="02020603050405020304" pitchFamily="18" charset="0"/>
              </a:rPr>
              <a:t>Porter stemmer</a:t>
            </a:r>
            <a:r>
              <a:rPr lang="en-US" altLang="en-US" sz="2400" dirty="0">
                <a:latin typeface="Times New Roman" panose="02020603050405020304" pitchFamily="18" charset="0"/>
                <a:cs typeface="Times New Roman" panose="02020603050405020304" pitchFamily="18" charset="0"/>
              </a:rPr>
              <a:t>, a widely used algorithm for removing common suffixes from English words, reduces the words</a:t>
            </a:r>
            <a:r>
              <a:rPr lang="en-US" altLang="en-US" sz="2400" b="1" dirty="0">
                <a:latin typeface="Times New Roman" panose="02020603050405020304" pitchFamily="18" charset="0"/>
                <a:cs typeface="Times New Roman" panose="02020603050405020304" pitchFamily="18" charset="0"/>
              </a:rPr>
              <a:t> </a:t>
            </a:r>
            <a:r>
              <a:rPr lang="en-US" altLang="en-US" sz="2400" b="1" i="1" dirty="0">
                <a:latin typeface="Times New Roman" panose="02020603050405020304" pitchFamily="18" charset="0"/>
                <a:cs typeface="Times New Roman" panose="02020603050405020304" pitchFamily="18" charset="0"/>
              </a:rPr>
              <a:t>universal</a:t>
            </a:r>
            <a:r>
              <a:rPr lang="en-US" altLang="en-US" sz="2400" dirty="0">
                <a:latin typeface="Times New Roman" panose="02020603050405020304" pitchFamily="18" charset="0"/>
                <a:cs typeface="Times New Roman" panose="02020603050405020304" pitchFamily="18" charset="0"/>
              </a:rPr>
              <a:t>, </a:t>
            </a:r>
            <a:r>
              <a:rPr lang="en-US" altLang="en-US" sz="2400" b="1" i="1" dirty="0">
                <a:latin typeface="Times New Roman" panose="02020603050405020304" pitchFamily="18" charset="0"/>
                <a:cs typeface="Times New Roman" panose="02020603050405020304" pitchFamily="18" charset="0"/>
              </a:rPr>
              <a:t>university</a:t>
            </a:r>
            <a:r>
              <a:rPr lang="en-US" altLang="en-US" sz="2400" dirty="0">
                <a:latin typeface="Times New Roman" panose="02020603050405020304" pitchFamily="18" charset="0"/>
                <a:cs typeface="Times New Roman" panose="02020603050405020304" pitchFamily="18" charset="0"/>
              </a:rPr>
              <a:t>, and </a:t>
            </a:r>
            <a:r>
              <a:rPr lang="en-US" altLang="en-US" sz="2400" b="1" i="1" dirty="0">
                <a:latin typeface="Times New Roman" panose="02020603050405020304" pitchFamily="18" charset="0"/>
                <a:cs typeface="Times New Roman" panose="02020603050405020304" pitchFamily="18" charset="0"/>
              </a:rPr>
              <a:t>universe</a:t>
            </a:r>
            <a:r>
              <a:rPr lang="en-US" altLang="en-US" sz="2400" dirty="0">
                <a:latin typeface="Times New Roman" panose="02020603050405020304" pitchFamily="18" charset="0"/>
                <a:cs typeface="Times New Roman" panose="02020603050405020304" pitchFamily="18" charset="0"/>
              </a:rPr>
              <a:t> to the stem</a:t>
            </a:r>
            <a:r>
              <a:rPr lang="en-US" altLang="en-US" sz="2400" b="1" dirty="0">
                <a:latin typeface="Times New Roman" panose="02020603050405020304" pitchFamily="18" charset="0"/>
                <a:cs typeface="Times New Roman" panose="02020603050405020304" pitchFamily="18" charset="0"/>
              </a:rPr>
              <a:t> </a:t>
            </a:r>
            <a:r>
              <a:rPr lang="en-US" altLang="en-US" sz="2400" b="1" i="1" dirty="0">
                <a:latin typeface="Times New Roman" panose="02020603050405020304" pitchFamily="18" charset="0"/>
                <a:cs typeface="Times New Roman" panose="02020603050405020304" pitchFamily="18" charset="0"/>
              </a:rPr>
              <a:t>univers</a:t>
            </a:r>
            <a:r>
              <a:rPr lang="en-US" altLang="en-US" sz="2400" dirty="0">
                <a:latin typeface="Times New Roman" panose="02020603050405020304" pitchFamily="18" charset="0"/>
                <a:cs typeface="Times New Roman" panose="02020603050405020304" pitchFamily="18" charset="0"/>
              </a:rPr>
              <a:t>. </a:t>
            </a:r>
            <a:endParaRPr lang="en-US" sz="3200" dirty="0"/>
          </a:p>
        </p:txBody>
      </p:sp>
    </p:spTree>
    <p:extLst>
      <p:ext uri="{BB962C8B-B14F-4D97-AF65-F5344CB8AC3E}">
        <p14:creationId xmlns:p14="http://schemas.microsoft.com/office/powerpoint/2010/main" val="7675601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5800" y="825305"/>
            <a:ext cx="7239000" cy="707886"/>
          </a:xfrm>
          <a:prstGeom prst="rect">
            <a:avLst/>
          </a:prstGeom>
          <a:noFill/>
        </p:spPr>
        <p:txBody>
          <a:bodyPr wrap="square" rtlCol="0">
            <a:spAutoFit/>
          </a:bodyPr>
          <a:lstStyle/>
          <a:p>
            <a:r>
              <a:rPr lang="en-US" sz="4000" b="1" spc="-10" dirty="0" smtClean="0">
                <a:solidFill>
                  <a:srgbClr val="C00000"/>
                </a:solidFill>
                <a:latin typeface="Bookman Uralic"/>
                <a:ea typeface="+mj-ea"/>
                <a:cs typeface="Bookman Uralic"/>
              </a:rPr>
              <a:t>What is Text Mining</a:t>
            </a:r>
            <a:endParaRPr lang="en-US" sz="4000" b="1" spc="-10" dirty="0">
              <a:solidFill>
                <a:srgbClr val="C00000"/>
              </a:solidFill>
              <a:latin typeface="Bookman Uralic"/>
              <a:ea typeface="+mj-ea"/>
              <a:cs typeface="Bookman Uralic"/>
            </a:endParaRPr>
          </a:p>
        </p:txBody>
      </p:sp>
      <p:sp>
        <p:nvSpPr>
          <p:cNvPr id="2" name="TextBox 1"/>
          <p:cNvSpPr txBox="1"/>
          <p:nvPr/>
        </p:nvSpPr>
        <p:spPr>
          <a:xfrm>
            <a:off x="838200" y="2438400"/>
            <a:ext cx="7620000" cy="2195794"/>
          </a:xfrm>
          <a:prstGeom prst="rect">
            <a:avLst/>
          </a:prstGeom>
          <a:noFill/>
        </p:spPr>
        <p:txBody>
          <a:bodyPr wrap="square" rtlCol="0">
            <a:spAutoFit/>
          </a:bodyPr>
          <a:lstStyle/>
          <a:p>
            <a:pPr algn="just">
              <a:lnSpc>
                <a:spcPct val="200000"/>
              </a:lnSpc>
            </a:pPr>
            <a:r>
              <a:rPr lang="en-US" sz="2400" dirty="0">
                <a:latin typeface="Times New Roman" panose="02020603050405020304" pitchFamily="18" charset="0"/>
                <a:cs typeface="Times New Roman" panose="02020603050405020304" pitchFamily="18" charset="0"/>
              </a:rPr>
              <a:t>Text mining, also known as text data mining, is the process of transforming </a:t>
            </a:r>
            <a:r>
              <a:rPr lang="en-US" sz="2400" b="1" dirty="0">
                <a:latin typeface="Times New Roman" panose="02020603050405020304" pitchFamily="18" charset="0"/>
                <a:cs typeface="Times New Roman" panose="02020603050405020304" pitchFamily="18" charset="0"/>
              </a:rPr>
              <a:t>unstructured text</a:t>
            </a:r>
            <a:r>
              <a:rPr lang="en-US" sz="2400" dirty="0">
                <a:latin typeface="Times New Roman" panose="02020603050405020304" pitchFamily="18" charset="0"/>
                <a:cs typeface="Times New Roman" panose="02020603050405020304" pitchFamily="18" charset="0"/>
              </a:rPr>
              <a:t> into a structured format to identify meaningful patterns and new insights.</a:t>
            </a:r>
          </a:p>
        </p:txBody>
      </p:sp>
    </p:spTree>
    <p:extLst>
      <p:ext uri="{BB962C8B-B14F-4D97-AF65-F5344CB8AC3E}">
        <p14:creationId xmlns:p14="http://schemas.microsoft.com/office/powerpoint/2010/main" val="16411451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0"/>
            <a:ext cx="4633595" cy="635000"/>
          </a:xfrm>
        </p:spPr>
        <p:txBody>
          <a:bodyPr/>
          <a:lstStyle/>
          <a:p>
            <a:r>
              <a:rPr lang="en-US" dirty="0" smtClean="0"/>
              <a:t>Example</a:t>
            </a:r>
            <a:endParaRPr lang="en-US" dirty="0"/>
          </a:p>
        </p:txBody>
      </p:sp>
      <p:pic>
        <p:nvPicPr>
          <p:cNvPr id="9220" name="Picture 4" descr="I am uploading more than 1500 Pearson PDF textbooks to LibGen! : r/Pira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76962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8013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148" y="762000"/>
            <a:ext cx="6410452" cy="635000"/>
          </a:xfrm>
        </p:spPr>
        <p:txBody>
          <a:bodyPr/>
          <a:lstStyle/>
          <a:p>
            <a:r>
              <a:rPr lang="en-US" dirty="0"/>
              <a:t>Python </a:t>
            </a:r>
            <a:r>
              <a:rPr lang="en-US" dirty="0" smtClean="0"/>
              <a:t>Implementation -1</a:t>
            </a:r>
            <a:endParaRPr lang="en-US" dirty="0"/>
          </a:p>
        </p:txBody>
      </p:sp>
      <p:pic>
        <p:nvPicPr>
          <p:cNvPr id="11266" name="Picture 2" descr="Understand Stemming and Lemmatization with Python NLTK Package | by Gaurav  Karki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81534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2468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6858000" cy="615553"/>
          </a:xfrm>
        </p:spPr>
        <p:txBody>
          <a:bodyPr/>
          <a:lstStyle/>
          <a:p>
            <a:r>
              <a:rPr lang="en-US" dirty="0"/>
              <a:t>Python Implementation </a:t>
            </a:r>
            <a:r>
              <a:rPr lang="en-US" dirty="0" smtClean="0"/>
              <a:t>-2</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501353956"/>
              </p:ext>
            </p:extLst>
          </p:nvPr>
        </p:nvGraphicFramePr>
        <p:xfrm>
          <a:off x="609600" y="1752600"/>
          <a:ext cx="8001000" cy="4343400"/>
        </p:xfrm>
        <a:graphic>
          <a:graphicData uri="http://schemas.openxmlformats.org/presentationml/2006/ole">
            <mc:AlternateContent xmlns:mc="http://schemas.openxmlformats.org/markup-compatibility/2006">
              <mc:Choice xmlns:v="urn:schemas-microsoft-com:vml" Requires="v">
                <p:oleObj spid="_x0000_s12501" r:id="rId3" imgW="6372360" imgH="3295800" progId="">
                  <p:embed/>
                </p:oleObj>
              </mc:Choice>
              <mc:Fallback>
                <p:oleObj r:id="rId3" imgW="6372360" imgH="3295800" progId="">
                  <p:embed/>
                  <p:pic>
                    <p:nvPicPr>
                      <p:cNvPr id="0" name=""/>
                      <p:cNvPicPr/>
                      <p:nvPr/>
                    </p:nvPicPr>
                    <p:blipFill>
                      <a:blip r:embed="rId4"/>
                      <a:stretch>
                        <a:fillRect/>
                      </a:stretch>
                    </p:blipFill>
                    <p:spPr>
                      <a:xfrm>
                        <a:off x="609600" y="1752600"/>
                        <a:ext cx="8001000" cy="4343400"/>
                      </a:xfrm>
                      <a:prstGeom prst="rect">
                        <a:avLst/>
                      </a:prstGeom>
                    </p:spPr>
                  </p:pic>
                </p:oleObj>
              </mc:Fallback>
            </mc:AlternateContent>
          </a:graphicData>
        </a:graphic>
      </p:graphicFrame>
    </p:spTree>
    <p:extLst>
      <p:ext uri="{BB962C8B-B14F-4D97-AF65-F5344CB8AC3E}">
        <p14:creationId xmlns:p14="http://schemas.microsoft.com/office/powerpoint/2010/main" val="31419463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496" y="914401"/>
            <a:ext cx="8194704" cy="609600"/>
          </a:xfrm>
        </p:spPr>
        <p:txBody>
          <a:bodyPr/>
          <a:lstStyle/>
          <a:p>
            <a:r>
              <a:rPr lang="en-US" dirty="0" smtClean="0"/>
              <a:t>Types of Stemming Algorithms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035042257"/>
              </p:ext>
            </p:extLst>
          </p:nvPr>
        </p:nvGraphicFramePr>
        <p:xfrm>
          <a:off x="533400" y="1752600"/>
          <a:ext cx="8077200" cy="5105400"/>
        </p:xfrm>
        <a:graphic>
          <a:graphicData uri="http://schemas.openxmlformats.org/presentationml/2006/ole">
            <mc:AlternateContent xmlns:mc="http://schemas.openxmlformats.org/markup-compatibility/2006">
              <mc:Choice xmlns:v="urn:schemas-microsoft-com:vml" Requires="v">
                <p:oleObj spid="_x0000_s10460" r:id="rId3" imgW="4600440" imgH="4067280" progId="">
                  <p:embed/>
                </p:oleObj>
              </mc:Choice>
              <mc:Fallback>
                <p:oleObj r:id="rId3" imgW="4600440" imgH="4067280" progId="">
                  <p:embed/>
                  <p:pic>
                    <p:nvPicPr>
                      <p:cNvPr id="0" name=""/>
                      <p:cNvPicPr/>
                      <p:nvPr/>
                    </p:nvPicPr>
                    <p:blipFill>
                      <a:blip r:embed="rId4"/>
                      <a:stretch>
                        <a:fillRect/>
                      </a:stretch>
                    </p:blipFill>
                    <p:spPr>
                      <a:xfrm>
                        <a:off x="533400" y="1752600"/>
                        <a:ext cx="8077200" cy="5105400"/>
                      </a:xfrm>
                      <a:prstGeom prst="rect">
                        <a:avLst/>
                      </a:prstGeom>
                    </p:spPr>
                  </p:pic>
                </p:oleObj>
              </mc:Fallback>
            </mc:AlternateContent>
          </a:graphicData>
        </a:graphic>
      </p:graphicFrame>
    </p:spTree>
    <p:extLst>
      <p:ext uri="{BB962C8B-B14F-4D97-AF65-F5344CB8AC3E}">
        <p14:creationId xmlns:p14="http://schemas.microsoft.com/office/powerpoint/2010/main" val="36088256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0"/>
            <a:ext cx="4633595" cy="615553"/>
          </a:xfrm>
        </p:spPr>
        <p:txBody>
          <a:bodyPr/>
          <a:lstStyle/>
          <a:p>
            <a:r>
              <a:rPr lang="en-US" altLang="en-US" dirty="0" smtClean="0"/>
              <a:t>Lemmatization</a:t>
            </a:r>
            <a:endParaRPr lang="en-US" dirty="0"/>
          </a:p>
        </p:txBody>
      </p:sp>
      <p:sp>
        <p:nvSpPr>
          <p:cNvPr id="3" name="Text Placeholder 2"/>
          <p:cNvSpPr>
            <a:spLocks noGrp="1"/>
          </p:cNvSpPr>
          <p:nvPr>
            <p:ph type="body" idx="1"/>
          </p:nvPr>
        </p:nvSpPr>
        <p:spPr>
          <a:xfrm>
            <a:off x="645668" y="1828800"/>
            <a:ext cx="8117332" cy="4154984"/>
          </a:xfrm>
        </p:spPr>
        <p:txBody>
          <a:bodyPr/>
          <a:lstStyle/>
          <a:p>
            <a:pPr lvl="0" algn="just" rtl="0" eaLnBrk="0" fontAlgn="base" hangingPunct="0">
              <a:lnSpc>
                <a:spcPct val="150000"/>
              </a:lnSpc>
              <a:spcBef>
                <a:spcPct val="0"/>
              </a:spcBef>
              <a:spcAft>
                <a:spcPct val="0"/>
              </a:spcAft>
            </a:pPr>
            <a:r>
              <a:rPr lang="en-US" altLang="en-US" sz="2000" dirty="0" smtClean="0">
                <a:latin typeface="Times New Roman" panose="02020603050405020304" pitchFamily="18" charset="0"/>
                <a:cs typeface="Times New Roman" panose="02020603050405020304" pitchFamily="18" charset="0"/>
              </a:rPr>
              <a:t>As </a:t>
            </a:r>
            <a:r>
              <a:rPr lang="en-US" altLang="en-US" sz="2000" dirty="0">
                <a:latin typeface="Times New Roman" panose="02020603050405020304" pitchFamily="18" charset="0"/>
                <a:cs typeface="Times New Roman" panose="02020603050405020304" pitchFamily="18" charset="0"/>
              </a:rPr>
              <a:t>we saw with the </a:t>
            </a:r>
            <a:r>
              <a:rPr lang="en-US" altLang="en-US" sz="2000" b="1" dirty="0">
                <a:latin typeface="Times New Roman" panose="02020603050405020304" pitchFamily="18" charset="0"/>
                <a:cs typeface="Times New Roman" panose="02020603050405020304" pitchFamily="18" charset="0"/>
              </a:rPr>
              <a:t>Porter stemmer example</a:t>
            </a:r>
            <a:r>
              <a:rPr lang="en-US" altLang="en-US" sz="2000" dirty="0">
                <a:latin typeface="Times New Roman" panose="02020603050405020304" pitchFamily="18" charset="0"/>
                <a:cs typeface="Times New Roman" panose="02020603050405020304" pitchFamily="18" charset="0"/>
              </a:rPr>
              <a:t>, the simple suffix rules that are commonly used for stemming could modify the stem. </a:t>
            </a:r>
            <a:endParaRPr lang="en-US" altLang="en-US" sz="2000" dirty="0" smtClean="0">
              <a:latin typeface="Times New Roman" panose="02020603050405020304" pitchFamily="18" charset="0"/>
              <a:cs typeface="Times New Roman" panose="02020603050405020304" pitchFamily="18" charset="0"/>
            </a:endParaRPr>
          </a:p>
          <a:p>
            <a:pPr lvl="0" algn="just" rtl="0" eaLnBrk="0" fontAlgn="base" hangingPunct="0">
              <a:lnSpc>
                <a:spcPct val="150000"/>
              </a:lnSpc>
              <a:spcBef>
                <a:spcPct val="0"/>
              </a:spcBef>
              <a:spcAft>
                <a:spcPct val="0"/>
              </a:spcAft>
            </a:pPr>
            <a:endParaRPr lang="en-US" altLang="en-US" sz="2000" dirty="0" smtClean="0">
              <a:latin typeface="Times New Roman" panose="02020603050405020304" pitchFamily="18" charset="0"/>
              <a:cs typeface="Times New Roman" panose="02020603050405020304" pitchFamily="18" charset="0"/>
            </a:endParaRPr>
          </a:p>
          <a:p>
            <a:pPr lvl="0" algn="just" rtl="0" eaLnBrk="0" fontAlgn="base" hangingPunct="0">
              <a:lnSpc>
                <a:spcPct val="150000"/>
              </a:lnSpc>
              <a:spcBef>
                <a:spcPct val="0"/>
              </a:spcBef>
              <a:spcAft>
                <a:spcPct val="0"/>
              </a:spcAft>
            </a:pPr>
            <a:r>
              <a:rPr lang="en-US" altLang="en-US" sz="2000" b="1" dirty="0" smtClean="0">
                <a:latin typeface="Times New Roman" panose="02020603050405020304" pitchFamily="18" charset="0"/>
                <a:cs typeface="Times New Roman" panose="02020603050405020304" pitchFamily="18" charset="0"/>
              </a:rPr>
              <a:t>Lemmatization </a:t>
            </a:r>
            <a:r>
              <a:rPr lang="en-US" altLang="en-US" sz="2000" b="1" dirty="0">
                <a:latin typeface="Times New Roman" panose="02020603050405020304" pitchFamily="18" charset="0"/>
                <a:cs typeface="Times New Roman" panose="02020603050405020304" pitchFamily="18" charset="0"/>
              </a:rPr>
              <a:t>is a more complex approach to determining word stems</a:t>
            </a:r>
            <a:r>
              <a:rPr lang="en-US" altLang="en-US" sz="2000" dirty="0">
                <a:latin typeface="Times New Roman" panose="02020603050405020304" pitchFamily="18" charset="0"/>
                <a:cs typeface="Times New Roman" panose="02020603050405020304" pitchFamily="18" charset="0"/>
              </a:rPr>
              <a:t>, which </a:t>
            </a:r>
            <a:r>
              <a:rPr lang="en-US" altLang="en-US" sz="2000" dirty="0" smtClean="0">
                <a:latin typeface="Times New Roman" panose="02020603050405020304" pitchFamily="18" charset="0"/>
                <a:cs typeface="Times New Roman" panose="02020603050405020304" pitchFamily="18" charset="0"/>
              </a:rPr>
              <a:t>addresses </a:t>
            </a:r>
            <a:r>
              <a:rPr lang="en-US" altLang="en-US" sz="2000" dirty="0">
                <a:latin typeface="Times New Roman" panose="02020603050405020304" pitchFamily="18" charset="0"/>
                <a:cs typeface="Times New Roman" panose="02020603050405020304" pitchFamily="18" charset="0"/>
              </a:rPr>
              <a:t>this potential problem. </a:t>
            </a:r>
            <a:r>
              <a:rPr lang="en-US" altLang="en-US" sz="2000" dirty="0" smtClean="0">
                <a:latin typeface="Times New Roman" panose="02020603050405020304" pitchFamily="18" charset="0"/>
                <a:cs typeface="Times New Roman" panose="02020603050405020304" pitchFamily="18" charset="0"/>
              </a:rPr>
              <a:t>In</a:t>
            </a:r>
            <a:r>
              <a:rPr lang="en-US" altLang="en-US" sz="2000" b="1" dirty="0" smtClean="0">
                <a:latin typeface="Times New Roman" panose="02020603050405020304" pitchFamily="18" charset="0"/>
                <a:cs typeface="Times New Roman" panose="02020603050405020304" pitchFamily="18" charset="0"/>
              </a:rPr>
              <a:t> </a:t>
            </a:r>
            <a:r>
              <a:rPr lang="en-US" altLang="en-US" sz="2000" b="1" dirty="0">
                <a:latin typeface="Times New Roman" panose="02020603050405020304" pitchFamily="18" charset="0"/>
                <a:cs typeface="Times New Roman" panose="02020603050405020304" pitchFamily="18" charset="0"/>
              </a:rPr>
              <a:t>lemmatization, we use different normalization rules </a:t>
            </a:r>
            <a:r>
              <a:rPr lang="en-US" altLang="en-US" sz="2000" dirty="0">
                <a:latin typeface="Times New Roman" panose="02020603050405020304" pitchFamily="18" charset="0"/>
                <a:cs typeface="Times New Roman" panose="02020603050405020304" pitchFamily="18" charset="0"/>
              </a:rPr>
              <a:t>depending on a word’s lexical category (</a:t>
            </a:r>
            <a:r>
              <a:rPr lang="en-US" altLang="en-US" sz="2000" b="1" dirty="0">
                <a:latin typeface="Times New Roman" panose="02020603050405020304" pitchFamily="18" charset="0"/>
                <a:cs typeface="Times New Roman" panose="02020603050405020304" pitchFamily="18" charset="0"/>
              </a:rPr>
              <a:t>part of speech</a:t>
            </a:r>
            <a:r>
              <a:rPr lang="en-US" altLang="en-US" sz="2000" dirty="0">
                <a:latin typeface="Times New Roman" panose="02020603050405020304" pitchFamily="18" charset="0"/>
                <a:cs typeface="Times New Roman" panose="02020603050405020304" pitchFamily="18" charset="0"/>
              </a:rPr>
              <a:t>). </a:t>
            </a:r>
            <a:endParaRPr lang="en-US" altLang="en-US" sz="2000" dirty="0" smtClean="0">
              <a:latin typeface="Times New Roman" panose="02020603050405020304" pitchFamily="18" charset="0"/>
              <a:cs typeface="Times New Roman" panose="02020603050405020304" pitchFamily="18" charset="0"/>
            </a:endParaRPr>
          </a:p>
          <a:p>
            <a:pPr lvl="0" algn="just" rtl="0" eaLnBrk="0" fontAlgn="base" hangingPunct="0">
              <a:lnSpc>
                <a:spcPct val="150000"/>
              </a:lnSpc>
              <a:spcBef>
                <a:spcPct val="0"/>
              </a:spcBef>
              <a:spcAft>
                <a:spcPct val="0"/>
              </a:spcAft>
            </a:pPr>
            <a:endParaRPr lang="en-US" altLang="en-US" sz="2000" dirty="0" smtClean="0">
              <a:latin typeface="Times New Roman" panose="02020603050405020304" pitchFamily="18" charset="0"/>
              <a:cs typeface="Times New Roman" panose="02020603050405020304" pitchFamily="18" charset="0"/>
            </a:endParaRPr>
          </a:p>
          <a:p>
            <a:pPr lvl="0" algn="just" rtl="0" eaLnBrk="0" fontAlgn="base" hangingPunct="0">
              <a:lnSpc>
                <a:spcPct val="150000"/>
              </a:lnSpc>
              <a:spcBef>
                <a:spcPct val="0"/>
              </a:spcBef>
              <a:spcAft>
                <a:spcPct val="0"/>
              </a:spcAft>
            </a:pPr>
            <a:r>
              <a:rPr lang="en-US" altLang="en-US" sz="2000" dirty="0" smtClean="0">
                <a:latin typeface="Times New Roman" panose="02020603050405020304" pitchFamily="18" charset="0"/>
                <a:cs typeface="Times New Roman" panose="02020603050405020304" pitchFamily="18" charset="0"/>
              </a:rPr>
              <a:t>The </a:t>
            </a:r>
            <a:r>
              <a:rPr lang="en-US" altLang="en-US" sz="2000" dirty="0">
                <a:latin typeface="Times New Roman" panose="02020603050405020304" pitchFamily="18" charset="0"/>
                <a:cs typeface="Times New Roman" panose="02020603050405020304" pitchFamily="18" charset="0"/>
              </a:rPr>
              <a:t>stemmer can grasp more information about the word being stemmed, and use that to group similar words more accurately</a:t>
            </a:r>
            <a:r>
              <a:rPr lang="en-US" altLang="en-US" sz="2000" dirty="0" smtClean="0">
                <a:latin typeface="Times New Roman" panose="02020603050405020304" pitchFamily="18" charset="0"/>
                <a:cs typeface="Times New Roman" panose="02020603050405020304" pitchFamily="18" charset="0"/>
              </a:rPr>
              <a:t>.</a:t>
            </a:r>
            <a:endParaRPr lang="en-US" sz="2000" dirty="0"/>
          </a:p>
        </p:txBody>
      </p:sp>
    </p:spTree>
    <p:extLst>
      <p:ext uri="{BB962C8B-B14F-4D97-AF65-F5344CB8AC3E}">
        <p14:creationId xmlns:p14="http://schemas.microsoft.com/office/powerpoint/2010/main" val="29465850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0"/>
            <a:ext cx="4633595" cy="635000"/>
          </a:xfrm>
        </p:spPr>
        <p:txBody>
          <a:bodyPr/>
          <a:lstStyle/>
          <a:p>
            <a:r>
              <a:rPr lang="en-US" dirty="0" smtClean="0"/>
              <a:t>Example</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455090488"/>
              </p:ext>
            </p:extLst>
          </p:nvPr>
        </p:nvGraphicFramePr>
        <p:xfrm>
          <a:off x="511938" y="2069123"/>
          <a:ext cx="4898262" cy="3367087"/>
        </p:xfrm>
        <a:graphic>
          <a:graphicData uri="http://schemas.openxmlformats.org/presentationml/2006/ole">
            <mc:AlternateContent xmlns:mc="http://schemas.openxmlformats.org/markup-compatibility/2006">
              <mc:Choice xmlns:v="urn:schemas-microsoft-com:vml" Requires="v">
                <p:oleObj spid="_x0000_s18838" r:id="rId3" imgW="3495600" imgH="1552680" progId="">
                  <p:embed/>
                </p:oleObj>
              </mc:Choice>
              <mc:Fallback>
                <p:oleObj r:id="rId3" imgW="3495600" imgH="1552680" progId="">
                  <p:embed/>
                  <p:pic>
                    <p:nvPicPr>
                      <p:cNvPr id="0" name=""/>
                      <p:cNvPicPr/>
                      <p:nvPr/>
                    </p:nvPicPr>
                    <p:blipFill>
                      <a:blip r:embed="rId4"/>
                      <a:stretch>
                        <a:fillRect/>
                      </a:stretch>
                    </p:blipFill>
                    <p:spPr>
                      <a:xfrm>
                        <a:off x="511938" y="2069123"/>
                        <a:ext cx="4898262" cy="3367087"/>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387383211"/>
              </p:ext>
            </p:extLst>
          </p:nvPr>
        </p:nvGraphicFramePr>
        <p:xfrm>
          <a:off x="5410200" y="2069124"/>
          <a:ext cx="3438525" cy="3355364"/>
        </p:xfrm>
        <a:graphic>
          <a:graphicData uri="http://schemas.openxmlformats.org/presentationml/2006/ole">
            <mc:AlternateContent xmlns:mc="http://schemas.openxmlformats.org/markup-compatibility/2006">
              <mc:Choice xmlns:v="urn:schemas-microsoft-com:vml" Requires="v">
                <p:oleObj spid="_x0000_s18839" r:id="rId5" imgW="3438360" imgH="1438200" progId="">
                  <p:embed/>
                </p:oleObj>
              </mc:Choice>
              <mc:Fallback>
                <p:oleObj r:id="rId5" imgW="3438360" imgH="1438200" progId="">
                  <p:embed/>
                  <p:pic>
                    <p:nvPicPr>
                      <p:cNvPr id="0" name=""/>
                      <p:cNvPicPr/>
                      <p:nvPr/>
                    </p:nvPicPr>
                    <p:blipFill>
                      <a:blip r:embed="rId6"/>
                      <a:stretch>
                        <a:fillRect/>
                      </a:stretch>
                    </p:blipFill>
                    <p:spPr>
                      <a:xfrm>
                        <a:off x="5410200" y="2069124"/>
                        <a:ext cx="3438525" cy="3355364"/>
                      </a:xfrm>
                      <a:prstGeom prst="rect">
                        <a:avLst/>
                      </a:prstGeom>
                    </p:spPr>
                  </p:pic>
                </p:oleObj>
              </mc:Fallback>
            </mc:AlternateContent>
          </a:graphicData>
        </a:graphic>
      </p:graphicFrame>
    </p:spTree>
    <p:extLst>
      <p:ext uri="{BB962C8B-B14F-4D97-AF65-F5344CB8AC3E}">
        <p14:creationId xmlns:p14="http://schemas.microsoft.com/office/powerpoint/2010/main" val="9642073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257" y="838200"/>
            <a:ext cx="4633595" cy="635000"/>
          </a:xfrm>
        </p:spPr>
        <p:txBody>
          <a:bodyPr/>
          <a:lstStyle/>
          <a:p>
            <a:r>
              <a:rPr lang="en-US" dirty="0" err="1" smtClean="0"/>
              <a:t>Cont</a:t>
            </a:r>
            <a:r>
              <a:rPr lang="en-US" dirty="0" smtClean="0"/>
              <a:t> ..</a:t>
            </a:r>
            <a:endParaRPr lang="en-US" dirty="0"/>
          </a:p>
        </p:txBody>
      </p:sp>
      <p:pic>
        <p:nvPicPr>
          <p:cNvPr id="15362" name="Picture 2" descr="Text Mining in Python: Steps and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0163"/>
            <a:ext cx="91440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837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0"/>
            <a:ext cx="7917307" cy="685800"/>
          </a:xfrm>
        </p:spPr>
        <p:txBody>
          <a:bodyPr/>
          <a:lstStyle/>
          <a:p>
            <a:r>
              <a:rPr lang="en-US" dirty="0" smtClean="0"/>
              <a:t>Stemming Vs Lemmatization</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038581757"/>
              </p:ext>
            </p:extLst>
          </p:nvPr>
        </p:nvGraphicFramePr>
        <p:xfrm>
          <a:off x="581024" y="1905000"/>
          <a:ext cx="8105775" cy="4191000"/>
        </p:xfrm>
        <a:graphic>
          <a:graphicData uri="http://schemas.openxmlformats.org/presentationml/2006/ole">
            <mc:AlternateContent xmlns:mc="http://schemas.openxmlformats.org/markup-compatibility/2006">
              <mc:Choice xmlns:v="urn:schemas-microsoft-com:vml" Requires="v">
                <p:oleObj spid="_x0000_s16591" r:id="rId3" imgW="7981920" imgH="2610000" progId="">
                  <p:embed/>
                </p:oleObj>
              </mc:Choice>
              <mc:Fallback>
                <p:oleObj r:id="rId3" imgW="7981920" imgH="2610000" progId="">
                  <p:embed/>
                  <p:pic>
                    <p:nvPicPr>
                      <p:cNvPr id="0" name=""/>
                      <p:cNvPicPr/>
                      <p:nvPr/>
                    </p:nvPicPr>
                    <p:blipFill>
                      <a:blip r:embed="rId4"/>
                      <a:stretch>
                        <a:fillRect/>
                      </a:stretch>
                    </p:blipFill>
                    <p:spPr>
                      <a:xfrm>
                        <a:off x="581024" y="1905000"/>
                        <a:ext cx="8105775" cy="4191000"/>
                      </a:xfrm>
                      <a:prstGeom prst="rect">
                        <a:avLst/>
                      </a:prstGeom>
                    </p:spPr>
                  </p:pic>
                </p:oleObj>
              </mc:Fallback>
            </mc:AlternateContent>
          </a:graphicData>
        </a:graphic>
      </p:graphicFrame>
    </p:spTree>
    <p:extLst>
      <p:ext uri="{BB962C8B-B14F-4D97-AF65-F5344CB8AC3E}">
        <p14:creationId xmlns:p14="http://schemas.microsoft.com/office/powerpoint/2010/main" val="1452439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38200"/>
            <a:ext cx="4633595" cy="635000"/>
          </a:xfrm>
        </p:spPr>
        <p:txBody>
          <a:bodyPr/>
          <a:lstStyle/>
          <a:p>
            <a:r>
              <a:rPr lang="en-US" dirty="0" err="1" smtClean="0"/>
              <a:t>Cont</a:t>
            </a:r>
            <a:r>
              <a:rPr lang="en-US" dirty="0" smtClean="0"/>
              <a:t> ..</a:t>
            </a:r>
            <a:endParaRPr lang="en-US" dirty="0"/>
          </a:p>
        </p:txBody>
      </p:sp>
      <p:pic>
        <p:nvPicPr>
          <p:cNvPr id="17410" name="Picture 2" descr="Importance of Text Pre-processing | Plurals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1" y="1905000"/>
            <a:ext cx="86868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4788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600" y="914400"/>
            <a:ext cx="7979000" cy="615553"/>
          </a:xfrm>
        </p:spPr>
        <p:txBody>
          <a:bodyPr/>
          <a:lstStyle/>
          <a:p>
            <a:r>
              <a:rPr lang="en-US" dirty="0" smtClean="0"/>
              <a:t>Approaches </a:t>
            </a:r>
            <a:r>
              <a:rPr lang="en-US" dirty="0"/>
              <a:t>to </a:t>
            </a:r>
            <a:r>
              <a:rPr lang="en-US" dirty="0" smtClean="0"/>
              <a:t>Lemmatization</a:t>
            </a:r>
            <a:r>
              <a:rPr lang="en-US" dirty="0"/>
              <a:t> </a:t>
            </a:r>
          </a:p>
        </p:txBody>
      </p:sp>
      <p:sp>
        <p:nvSpPr>
          <p:cNvPr id="3" name="Text Placeholder 2"/>
          <p:cNvSpPr>
            <a:spLocks noGrp="1"/>
          </p:cNvSpPr>
          <p:nvPr>
            <p:ph type="body" idx="1"/>
          </p:nvPr>
        </p:nvSpPr>
        <p:spPr>
          <a:xfrm>
            <a:off x="632772" y="1981201"/>
            <a:ext cx="8283800" cy="867995"/>
          </a:xfrm>
        </p:spPr>
        <p:txBody>
          <a:bodyPr/>
          <a:lstStyle/>
          <a:p>
            <a:pPr fontAlgn="base">
              <a:lnSpc>
                <a:spcPct val="150000"/>
              </a:lnSpc>
            </a:pPr>
            <a:r>
              <a:rPr lang="en-US" sz="2000" dirty="0" smtClean="0">
                <a:latin typeface="Times New Roman" panose="02020603050405020304" pitchFamily="18" charset="0"/>
                <a:cs typeface="Times New Roman" panose="02020603050405020304" pitchFamily="18" charset="0"/>
              </a:rPr>
              <a:t>We </a:t>
            </a:r>
            <a:r>
              <a:rPr lang="en-US" sz="2000" dirty="0">
                <a:latin typeface="Times New Roman" panose="02020603050405020304" pitchFamily="18" charset="0"/>
                <a:cs typeface="Times New Roman" panose="02020603050405020304" pitchFamily="18" charset="0"/>
              </a:rPr>
              <a:t>will be going over </a:t>
            </a:r>
            <a:r>
              <a:rPr lang="en-US" sz="2000" b="1" dirty="0">
                <a:latin typeface="Times New Roman" panose="02020603050405020304" pitchFamily="18" charset="0"/>
                <a:cs typeface="Times New Roman" panose="02020603050405020304" pitchFamily="18" charset="0"/>
              </a:rPr>
              <a:t>9 different approaches</a:t>
            </a:r>
            <a:r>
              <a:rPr lang="en-US" sz="2000" dirty="0">
                <a:latin typeface="Times New Roman" panose="02020603050405020304" pitchFamily="18" charset="0"/>
                <a:cs typeface="Times New Roman" panose="02020603050405020304" pitchFamily="18" charset="0"/>
              </a:rPr>
              <a:t> to perform Lemmatization along with multiple examples and code implementations.  </a:t>
            </a:r>
          </a:p>
        </p:txBody>
      </p:sp>
      <p:sp>
        <p:nvSpPr>
          <p:cNvPr id="4" name="Rectangle 3"/>
          <p:cNvSpPr/>
          <p:nvPr/>
        </p:nvSpPr>
        <p:spPr>
          <a:xfrm>
            <a:off x="1447800" y="3209002"/>
            <a:ext cx="2680169" cy="2169825"/>
          </a:xfrm>
          <a:prstGeom prst="rect">
            <a:avLst/>
          </a:prstGeom>
        </p:spPr>
        <p:txBody>
          <a:bodyPr wrap="square">
            <a:spAutoFit/>
          </a:bodyPr>
          <a:lstStyle/>
          <a:p>
            <a:pPr fontAlgn="base">
              <a:lnSpc>
                <a:spcPct val="150000"/>
              </a:lnSpc>
            </a:pPr>
            <a:r>
              <a:rPr lang="en-US" b="1" dirty="0">
                <a:latin typeface="Times New Roman" panose="02020603050405020304" pitchFamily="18" charset="0"/>
                <a:cs typeface="Times New Roman" panose="02020603050405020304" pitchFamily="18" charset="0"/>
              </a:rPr>
              <a:t>WordNet</a:t>
            </a:r>
          </a:p>
          <a:p>
            <a:pPr fontAlgn="base">
              <a:lnSpc>
                <a:spcPct val="150000"/>
              </a:lnSpc>
            </a:pPr>
            <a:r>
              <a:rPr lang="en-US" b="1" dirty="0">
                <a:latin typeface="Times New Roman" panose="02020603050405020304" pitchFamily="18" charset="0"/>
                <a:cs typeface="Times New Roman" panose="02020603050405020304" pitchFamily="18" charset="0"/>
              </a:rPr>
              <a:t>WordNet (with POS tag)</a:t>
            </a:r>
          </a:p>
          <a:p>
            <a:pPr fontAlgn="base">
              <a:lnSpc>
                <a:spcPct val="150000"/>
              </a:lnSpc>
            </a:pPr>
            <a:r>
              <a:rPr lang="en-US" b="1" dirty="0" err="1">
                <a:latin typeface="Times New Roman" panose="02020603050405020304" pitchFamily="18" charset="0"/>
                <a:cs typeface="Times New Roman" panose="02020603050405020304" pitchFamily="18" charset="0"/>
              </a:rPr>
              <a:t>TextBlob</a:t>
            </a:r>
            <a:endParaRPr lang="en-US" b="1" dirty="0">
              <a:latin typeface="Times New Roman" panose="02020603050405020304" pitchFamily="18" charset="0"/>
              <a:cs typeface="Times New Roman" panose="02020603050405020304" pitchFamily="18" charset="0"/>
            </a:endParaRPr>
          </a:p>
          <a:p>
            <a:pPr fontAlgn="base">
              <a:lnSpc>
                <a:spcPct val="150000"/>
              </a:lnSpc>
            </a:pPr>
            <a:r>
              <a:rPr lang="en-US" b="1" dirty="0" err="1">
                <a:latin typeface="Times New Roman" panose="02020603050405020304" pitchFamily="18" charset="0"/>
                <a:cs typeface="Times New Roman" panose="02020603050405020304" pitchFamily="18" charset="0"/>
              </a:rPr>
              <a:t>TextBlob</a:t>
            </a:r>
            <a:r>
              <a:rPr lang="en-US" b="1" dirty="0">
                <a:latin typeface="Times New Roman" panose="02020603050405020304" pitchFamily="18" charset="0"/>
                <a:cs typeface="Times New Roman" panose="02020603050405020304" pitchFamily="18" charset="0"/>
              </a:rPr>
              <a:t> (with POS tag)</a:t>
            </a:r>
          </a:p>
          <a:p>
            <a:pPr fontAlgn="base">
              <a:lnSpc>
                <a:spcPct val="150000"/>
              </a:lnSpc>
            </a:pPr>
            <a:r>
              <a:rPr lang="en-US" b="1" dirty="0" err="1" smtClean="0">
                <a:latin typeface="Times New Roman" panose="02020603050405020304" pitchFamily="18" charset="0"/>
                <a:cs typeface="Times New Roman" panose="02020603050405020304" pitchFamily="18" charset="0"/>
              </a:rPr>
              <a:t>spaCy</a:t>
            </a:r>
            <a:endParaRPr lang="en-US" b="1" dirty="0">
              <a:latin typeface="Times New Roman" panose="02020603050405020304" pitchFamily="18" charset="0"/>
              <a:cs typeface="Times New Roman" panose="02020603050405020304" pitchFamily="18" charset="0"/>
            </a:endParaRPr>
          </a:p>
        </p:txBody>
      </p:sp>
      <p:sp>
        <p:nvSpPr>
          <p:cNvPr id="5" name="Rectangle 4"/>
          <p:cNvSpPr/>
          <p:nvPr/>
        </p:nvSpPr>
        <p:spPr>
          <a:xfrm>
            <a:off x="5867400" y="3213691"/>
            <a:ext cx="2057400" cy="1754326"/>
          </a:xfrm>
          <a:prstGeom prst="rect">
            <a:avLst/>
          </a:prstGeom>
        </p:spPr>
        <p:txBody>
          <a:bodyPr wrap="square">
            <a:spAutoFit/>
          </a:bodyPr>
          <a:lstStyle/>
          <a:p>
            <a:pPr fontAlgn="base">
              <a:lnSpc>
                <a:spcPct val="150000"/>
              </a:lnSpc>
            </a:pPr>
            <a:r>
              <a:rPr lang="en-US" b="1" dirty="0" err="1" smtClean="0">
                <a:latin typeface="Times New Roman" panose="02020603050405020304" pitchFamily="18" charset="0"/>
                <a:cs typeface="Times New Roman" panose="02020603050405020304" pitchFamily="18" charset="0"/>
              </a:rPr>
              <a:t>TreeTagger</a:t>
            </a:r>
            <a:endParaRPr lang="en-US" b="1" dirty="0">
              <a:latin typeface="Times New Roman" panose="02020603050405020304" pitchFamily="18" charset="0"/>
              <a:cs typeface="Times New Roman" panose="02020603050405020304" pitchFamily="18" charset="0"/>
            </a:endParaRPr>
          </a:p>
          <a:p>
            <a:pPr fontAlgn="base">
              <a:lnSpc>
                <a:spcPct val="150000"/>
              </a:lnSpc>
            </a:pPr>
            <a:r>
              <a:rPr lang="en-US" b="1" dirty="0">
                <a:latin typeface="Times New Roman" panose="02020603050405020304" pitchFamily="18" charset="0"/>
                <a:cs typeface="Times New Roman" panose="02020603050405020304" pitchFamily="18" charset="0"/>
              </a:rPr>
              <a:t>Pattern</a:t>
            </a:r>
          </a:p>
          <a:p>
            <a:pPr fontAlgn="base">
              <a:lnSpc>
                <a:spcPct val="150000"/>
              </a:lnSpc>
            </a:pPr>
            <a:r>
              <a:rPr lang="en-US" b="1" dirty="0" err="1">
                <a:latin typeface="Times New Roman" panose="02020603050405020304" pitchFamily="18" charset="0"/>
                <a:cs typeface="Times New Roman" panose="02020603050405020304" pitchFamily="18" charset="0"/>
              </a:rPr>
              <a:t>Gensim</a:t>
            </a:r>
            <a:endParaRPr lang="en-US" b="1" dirty="0">
              <a:latin typeface="Times New Roman" panose="02020603050405020304" pitchFamily="18" charset="0"/>
              <a:cs typeface="Times New Roman" panose="02020603050405020304" pitchFamily="18" charset="0"/>
            </a:endParaRPr>
          </a:p>
          <a:p>
            <a:pPr fontAlgn="base">
              <a:lnSpc>
                <a:spcPct val="150000"/>
              </a:lnSpc>
            </a:pPr>
            <a:r>
              <a:rPr lang="en-US" b="1" dirty="0">
                <a:latin typeface="Times New Roman" panose="02020603050405020304" pitchFamily="18" charset="0"/>
                <a:cs typeface="Times New Roman" panose="02020603050405020304" pitchFamily="18" charset="0"/>
              </a:rPr>
              <a:t>Stanford </a:t>
            </a:r>
            <a:r>
              <a:rPr lang="en-US" b="1" dirty="0" err="1">
                <a:latin typeface="Times New Roman" panose="02020603050405020304" pitchFamily="18" charset="0"/>
                <a:cs typeface="Times New Roman" panose="02020603050405020304" pitchFamily="18" charset="0"/>
              </a:rPr>
              <a:t>CoreNLP</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50424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057758122"/>
              </p:ext>
            </p:extLst>
          </p:nvPr>
        </p:nvGraphicFramePr>
        <p:xfrm>
          <a:off x="228600" y="304800"/>
          <a:ext cx="8686800" cy="6248399"/>
        </p:xfrm>
        <a:graphic>
          <a:graphicData uri="http://schemas.openxmlformats.org/presentationml/2006/ole">
            <mc:AlternateContent xmlns:mc="http://schemas.openxmlformats.org/markup-compatibility/2006">
              <mc:Choice xmlns:v="urn:schemas-microsoft-com:vml" Requires="v">
                <p:oleObj spid="_x0000_s29896" r:id="rId3" imgW="4381560" imgH="3114720" progId="">
                  <p:embed/>
                </p:oleObj>
              </mc:Choice>
              <mc:Fallback>
                <p:oleObj r:id="rId3" imgW="4381560" imgH="3114720" progId="">
                  <p:embed/>
                  <p:pic>
                    <p:nvPicPr>
                      <p:cNvPr id="0" name=""/>
                      <p:cNvPicPr/>
                      <p:nvPr/>
                    </p:nvPicPr>
                    <p:blipFill>
                      <a:blip r:embed="rId4"/>
                      <a:stretch>
                        <a:fillRect/>
                      </a:stretch>
                    </p:blipFill>
                    <p:spPr>
                      <a:xfrm>
                        <a:off x="228600" y="304800"/>
                        <a:ext cx="8686800" cy="6248399"/>
                      </a:xfrm>
                      <a:prstGeom prst="rect">
                        <a:avLst/>
                      </a:prstGeom>
                    </p:spPr>
                  </p:pic>
                </p:oleObj>
              </mc:Fallback>
            </mc:AlternateContent>
          </a:graphicData>
        </a:graphic>
      </p:graphicFrame>
    </p:spTree>
    <p:extLst>
      <p:ext uri="{BB962C8B-B14F-4D97-AF65-F5344CB8AC3E}">
        <p14:creationId xmlns:p14="http://schemas.microsoft.com/office/powerpoint/2010/main" val="21197167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600" y="762000"/>
            <a:ext cx="4633595" cy="615553"/>
          </a:xfrm>
        </p:spPr>
        <p:txBody>
          <a:bodyPr/>
          <a:lstStyle/>
          <a:p>
            <a:r>
              <a:rPr lang="en-IN" dirty="0"/>
              <a:t>Categorization</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275675190"/>
              </p:ext>
            </p:extLst>
          </p:nvPr>
        </p:nvGraphicFramePr>
        <p:xfrm>
          <a:off x="304800" y="1676400"/>
          <a:ext cx="8458200" cy="4343400"/>
        </p:xfrm>
        <a:graphic>
          <a:graphicData uri="http://schemas.openxmlformats.org/presentationml/2006/ole">
            <mc:AlternateContent xmlns:mc="http://schemas.openxmlformats.org/markup-compatibility/2006">
              <mc:Choice xmlns:v="urn:schemas-microsoft-com:vml" Requires="v">
                <p:oleObj spid="_x0000_s19655" r:id="rId4" imgW="4057560" imgH="1943280" progId="">
                  <p:embed/>
                </p:oleObj>
              </mc:Choice>
              <mc:Fallback>
                <p:oleObj r:id="rId4" imgW="4057560" imgH="1943280" progId="">
                  <p:embed/>
                  <p:pic>
                    <p:nvPicPr>
                      <p:cNvPr id="0" name=""/>
                      <p:cNvPicPr/>
                      <p:nvPr/>
                    </p:nvPicPr>
                    <p:blipFill>
                      <a:blip r:embed="rId5"/>
                      <a:stretch>
                        <a:fillRect/>
                      </a:stretch>
                    </p:blipFill>
                    <p:spPr>
                      <a:xfrm>
                        <a:off x="304800" y="1676400"/>
                        <a:ext cx="8458200" cy="4343400"/>
                      </a:xfrm>
                      <a:prstGeom prst="rect">
                        <a:avLst/>
                      </a:prstGeom>
                    </p:spPr>
                  </p:pic>
                </p:oleObj>
              </mc:Fallback>
            </mc:AlternateContent>
          </a:graphicData>
        </a:graphic>
      </p:graphicFrame>
    </p:spTree>
    <p:extLst>
      <p:ext uri="{BB962C8B-B14F-4D97-AF65-F5344CB8AC3E}">
        <p14:creationId xmlns:p14="http://schemas.microsoft.com/office/powerpoint/2010/main" val="29982803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dezyre.gumlet.io/images/blog/machine-learning-nlp-text-classification-algorithms-and-models/Text_Classification_Machine_Learning_NLP.png?w=750&amp;dpr=1.0"/>
          <p:cNvPicPr/>
          <p:nvPr/>
        </p:nvPicPr>
        <p:blipFill>
          <a:blip r:embed="rId2">
            <a:extLst>
              <a:ext uri="{28A0092B-C50C-407E-A947-70E740481C1C}">
                <a14:useLocalDpi xmlns:a14="http://schemas.microsoft.com/office/drawing/2010/main" val="0"/>
              </a:ext>
            </a:extLst>
          </a:blip>
          <a:srcRect/>
          <a:stretch>
            <a:fillRect/>
          </a:stretch>
        </p:blipFill>
        <p:spPr bwMode="auto">
          <a:xfrm>
            <a:off x="381000" y="533400"/>
            <a:ext cx="8458200" cy="5715000"/>
          </a:xfrm>
          <a:prstGeom prst="rect">
            <a:avLst/>
          </a:prstGeom>
          <a:noFill/>
          <a:ln>
            <a:noFill/>
          </a:ln>
        </p:spPr>
      </p:pic>
    </p:spTree>
    <p:extLst>
      <p:ext uri="{BB962C8B-B14F-4D97-AF65-F5344CB8AC3E}">
        <p14:creationId xmlns:p14="http://schemas.microsoft.com/office/powerpoint/2010/main" val="24168329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5906" name="Rectangle 2"/>
          <p:cNvSpPr>
            <a:spLocks noGrp="1" noChangeArrowheads="1"/>
          </p:cNvSpPr>
          <p:nvPr>
            <p:ph type="title"/>
          </p:nvPr>
        </p:nvSpPr>
        <p:spPr>
          <a:xfrm>
            <a:off x="1524000" y="228600"/>
            <a:ext cx="7010400" cy="990600"/>
          </a:xfrm>
          <a:noFill/>
          <a:ln/>
        </p:spPr>
        <p:txBody>
          <a:bodyPr lIns="92075" tIns="46038" rIns="92075" bIns="46038"/>
          <a:lstStyle/>
          <a:p>
            <a:r>
              <a:rPr lang="en-US" altLang="en-US" dirty="0"/>
              <a:t>Classification Process (1): Model Construction</a:t>
            </a:r>
          </a:p>
        </p:txBody>
      </p:sp>
      <p:grpSp>
        <p:nvGrpSpPr>
          <p:cNvPr id="1275907" name="Group 3"/>
          <p:cNvGrpSpPr>
            <a:grpSpLocks/>
          </p:cNvGrpSpPr>
          <p:nvPr/>
        </p:nvGrpSpPr>
        <p:grpSpPr bwMode="auto">
          <a:xfrm>
            <a:off x="2036763" y="1774825"/>
            <a:ext cx="1698625" cy="1506538"/>
            <a:chOff x="1283" y="1118"/>
            <a:chExt cx="1070" cy="949"/>
          </a:xfrm>
        </p:grpSpPr>
        <p:pic>
          <p:nvPicPr>
            <p:cNvPr id="1275908"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 y="1118"/>
              <a:ext cx="1070" cy="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75909" name="Rectangle 5"/>
            <p:cNvSpPr>
              <a:spLocks noChangeArrowheads="1"/>
            </p:cNvSpPr>
            <p:nvPr/>
          </p:nvSpPr>
          <p:spPr bwMode="auto">
            <a:xfrm>
              <a:off x="1347" y="1427"/>
              <a:ext cx="934"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eaLnBrk="0" hangingPunct="0"/>
              <a:r>
                <a:rPr lang="en-US" altLang="en-US">
                  <a:latin typeface="Times New Roman" panose="02020603050405020304" pitchFamily="18" charset="0"/>
                </a:rPr>
                <a:t>Training</a:t>
              </a:r>
            </a:p>
            <a:p>
              <a:pPr algn="ctr" eaLnBrk="0" hangingPunct="0"/>
              <a:r>
                <a:rPr lang="en-US" altLang="en-US">
                  <a:latin typeface="Times New Roman" panose="02020603050405020304" pitchFamily="18" charset="0"/>
                </a:rPr>
                <a:t>Data</a:t>
              </a:r>
            </a:p>
          </p:txBody>
        </p:sp>
      </p:grpSp>
      <p:graphicFrame>
        <p:nvGraphicFramePr>
          <p:cNvPr id="1275910" name="Object 6"/>
          <p:cNvGraphicFramePr>
            <a:graphicFrameLocks/>
          </p:cNvGraphicFramePr>
          <p:nvPr/>
        </p:nvGraphicFramePr>
        <p:xfrm>
          <a:off x="288925" y="3825875"/>
          <a:ext cx="5437188" cy="2495550"/>
        </p:xfrm>
        <a:graphic>
          <a:graphicData uri="http://schemas.openxmlformats.org/presentationml/2006/ole">
            <mc:AlternateContent xmlns:mc="http://schemas.openxmlformats.org/markup-compatibility/2006">
              <mc:Choice xmlns:v="urn:schemas-microsoft-com:vml" Requires="v">
                <p:oleObj spid="_x0000_s42045" name="Worksheet" r:id="rId4" imgW="5437080" imgH="2495520" progId="Excel.Sheet.8">
                  <p:embed/>
                </p:oleObj>
              </mc:Choice>
              <mc:Fallback>
                <p:oleObj name="Worksheet" r:id="rId4" imgW="5437080" imgH="2495520" progId="Excel.Sheet.8">
                  <p:embed/>
                  <p:pic>
                    <p:nvPicPr>
                      <p:cNvPr id="1275910"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925" y="3825875"/>
                        <a:ext cx="5437188"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75911" name="Line 7"/>
          <p:cNvSpPr>
            <a:spLocks noChangeShapeType="1"/>
          </p:cNvSpPr>
          <p:nvPr/>
        </p:nvSpPr>
        <p:spPr bwMode="auto">
          <a:xfrm flipH="1">
            <a:off x="306388" y="3111500"/>
            <a:ext cx="1644650" cy="70008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5912" name="Line 8"/>
          <p:cNvSpPr>
            <a:spLocks noChangeShapeType="1"/>
          </p:cNvSpPr>
          <p:nvPr/>
        </p:nvSpPr>
        <p:spPr bwMode="auto">
          <a:xfrm>
            <a:off x="3736975" y="3111500"/>
            <a:ext cx="2025650" cy="70008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5913" name="Rectangle 9"/>
          <p:cNvSpPr>
            <a:spLocks noChangeArrowheads="1"/>
          </p:cNvSpPr>
          <p:nvPr/>
        </p:nvSpPr>
        <p:spPr bwMode="auto">
          <a:xfrm>
            <a:off x="6481763" y="1622425"/>
            <a:ext cx="1870075" cy="835025"/>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eaLnBrk="0" hangingPunct="0"/>
            <a:r>
              <a:rPr lang="en-US" altLang="en-US">
                <a:latin typeface="Times New Roman" panose="02020603050405020304" pitchFamily="18" charset="0"/>
              </a:rPr>
              <a:t>Classification</a:t>
            </a:r>
          </a:p>
          <a:p>
            <a:pPr algn="ctr" eaLnBrk="0" hangingPunct="0"/>
            <a:r>
              <a:rPr lang="en-US" altLang="en-US">
                <a:latin typeface="Times New Roman" panose="02020603050405020304" pitchFamily="18" charset="0"/>
              </a:rPr>
              <a:t>Algorithms</a:t>
            </a:r>
          </a:p>
        </p:txBody>
      </p:sp>
      <p:sp>
        <p:nvSpPr>
          <p:cNvPr id="1275914" name="AutoShape 10"/>
          <p:cNvSpPr>
            <a:spLocks noChangeArrowheads="1"/>
          </p:cNvSpPr>
          <p:nvPr/>
        </p:nvSpPr>
        <p:spPr bwMode="auto">
          <a:xfrm rot="20460000">
            <a:off x="4235450" y="2074863"/>
            <a:ext cx="1657350" cy="484187"/>
          </a:xfrm>
          <a:prstGeom prst="rightArrow">
            <a:avLst>
              <a:gd name="adj1" fmla="val 50000"/>
              <a:gd name="adj2" fmla="val 85606"/>
            </a:avLst>
          </a:prstGeom>
          <a:solidFill>
            <a:srgbClr val="2597B8"/>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5915" name="Rectangle 11"/>
          <p:cNvSpPr>
            <a:spLocks noChangeArrowheads="1"/>
          </p:cNvSpPr>
          <p:nvPr/>
        </p:nvSpPr>
        <p:spPr bwMode="auto">
          <a:xfrm>
            <a:off x="5948363" y="5311775"/>
            <a:ext cx="3008312" cy="120015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eaLnBrk="0" hangingPunct="0"/>
            <a:r>
              <a:rPr lang="en-US" altLang="en-US">
                <a:latin typeface="Times New Roman" panose="02020603050405020304" pitchFamily="18" charset="0"/>
              </a:rPr>
              <a:t>IF rank = ‘professor’</a:t>
            </a:r>
          </a:p>
          <a:p>
            <a:pPr eaLnBrk="0" hangingPunct="0"/>
            <a:r>
              <a:rPr lang="en-US" altLang="en-US">
                <a:latin typeface="Times New Roman" panose="02020603050405020304" pitchFamily="18" charset="0"/>
              </a:rPr>
              <a:t>OR years &gt; 6</a:t>
            </a:r>
          </a:p>
          <a:p>
            <a:pPr eaLnBrk="0" hangingPunct="0"/>
            <a:r>
              <a:rPr lang="en-US" altLang="en-US">
                <a:latin typeface="Times New Roman" panose="02020603050405020304" pitchFamily="18" charset="0"/>
              </a:rPr>
              <a:t>THEN tenured = ‘yes’ </a:t>
            </a:r>
          </a:p>
        </p:txBody>
      </p:sp>
      <p:grpSp>
        <p:nvGrpSpPr>
          <p:cNvPr id="1275916" name="Group 12"/>
          <p:cNvGrpSpPr>
            <a:grpSpLocks/>
          </p:cNvGrpSpPr>
          <p:nvPr/>
        </p:nvGrpSpPr>
        <p:grpSpPr bwMode="auto">
          <a:xfrm>
            <a:off x="6478588" y="3216275"/>
            <a:ext cx="1889125" cy="1506538"/>
            <a:chOff x="4081" y="2026"/>
            <a:chExt cx="1190" cy="949"/>
          </a:xfrm>
        </p:grpSpPr>
        <p:pic>
          <p:nvPicPr>
            <p:cNvPr id="1275917" name="Picture 1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1" y="2026"/>
              <a:ext cx="1190" cy="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75918" name="Rectangle 14"/>
            <p:cNvSpPr>
              <a:spLocks noChangeArrowheads="1"/>
            </p:cNvSpPr>
            <p:nvPr/>
          </p:nvSpPr>
          <p:spPr bwMode="auto">
            <a:xfrm>
              <a:off x="4245" y="2306"/>
              <a:ext cx="851"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eaLnBrk="0" hangingPunct="0"/>
              <a:r>
                <a:rPr lang="en-US" altLang="en-US">
                  <a:latin typeface="Times New Roman" panose="02020603050405020304" pitchFamily="18" charset="0"/>
                </a:rPr>
                <a:t>Classifier</a:t>
              </a:r>
            </a:p>
            <a:p>
              <a:pPr algn="ctr" eaLnBrk="0" hangingPunct="0"/>
              <a:r>
                <a:rPr lang="en-US" altLang="en-US">
                  <a:latin typeface="Times New Roman" panose="02020603050405020304" pitchFamily="18" charset="0"/>
                </a:rPr>
                <a:t>(Model)</a:t>
              </a:r>
            </a:p>
          </p:txBody>
        </p:sp>
      </p:grpSp>
      <p:sp>
        <p:nvSpPr>
          <p:cNvPr id="1275919" name="Line 15"/>
          <p:cNvSpPr>
            <a:spLocks noChangeShapeType="1"/>
          </p:cNvSpPr>
          <p:nvPr/>
        </p:nvSpPr>
        <p:spPr bwMode="auto">
          <a:xfrm flipH="1">
            <a:off x="5946775" y="4621213"/>
            <a:ext cx="531813" cy="7143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5920" name="Line 16"/>
          <p:cNvSpPr>
            <a:spLocks noChangeShapeType="1"/>
          </p:cNvSpPr>
          <p:nvPr/>
        </p:nvSpPr>
        <p:spPr bwMode="auto">
          <a:xfrm>
            <a:off x="8369300" y="4543425"/>
            <a:ext cx="577850" cy="7905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5921" name="AutoShape 17"/>
          <p:cNvSpPr>
            <a:spLocks noChangeArrowheads="1"/>
          </p:cNvSpPr>
          <p:nvPr/>
        </p:nvSpPr>
        <p:spPr bwMode="auto">
          <a:xfrm>
            <a:off x="7143750" y="2576513"/>
            <a:ext cx="546100" cy="592137"/>
          </a:xfrm>
          <a:prstGeom prst="downArrow">
            <a:avLst>
              <a:gd name="adj1" fmla="val 50000"/>
              <a:gd name="adj2" fmla="val 27118"/>
            </a:avLst>
          </a:prstGeom>
          <a:solidFill>
            <a:srgbClr val="2597B8"/>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060663032"/>
      </p:ext>
    </p:extLst>
  </p:cSld>
  <p:clrMapOvr>
    <a:masterClrMapping/>
  </p:clrMapOvr>
  <p:transition>
    <p:checke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930" name="Rectangle 2"/>
          <p:cNvSpPr>
            <a:spLocks noGrp="1" noChangeArrowheads="1"/>
          </p:cNvSpPr>
          <p:nvPr>
            <p:ph type="title"/>
          </p:nvPr>
        </p:nvSpPr>
        <p:spPr>
          <a:xfrm>
            <a:off x="1447800" y="228600"/>
            <a:ext cx="7488238" cy="1066800"/>
          </a:xfrm>
          <a:noFill/>
          <a:ln/>
        </p:spPr>
        <p:txBody>
          <a:bodyPr lIns="92075" tIns="46038" rIns="92075" bIns="46038"/>
          <a:lstStyle/>
          <a:p>
            <a:r>
              <a:rPr lang="en-US" altLang="en-US"/>
              <a:t>Classification Process (2): Use the Model in Prediction</a:t>
            </a:r>
          </a:p>
        </p:txBody>
      </p:sp>
      <p:grpSp>
        <p:nvGrpSpPr>
          <p:cNvPr id="1276931" name="Group 3"/>
          <p:cNvGrpSpPr>
            <a:grpSpLocks/>
          </p:cNvGrpSpPr>
          <p:nvPr/>
        </p:nvGrpSpPr>
        <p:grpSpPr bwMode="auto">
          <a:xfrm>
            <a:off x="4445000" y="1570038"/>
            <a:ext cx="1889125" cy="1506537"/>
            <a:chOff x="2800" y="989"/>
            <a:chExt cx="1190" cy="949"/>
          </a:xfrm>
        </p:grpSpPr>
        <p:pic>
          <p:nvPicPr>
            <p:cNvPr id="1276932"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 y="989"/>
              <a:ext cx="1190" cy="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76933" name="Rectangle 5"/>
            <p:cNvSpPr>
              <a:spLocks noChangeArrowheads="1"/>
            </p:cNvSpPr>
            <p:nvPr/>
          </p:nvSpPr>
          <p:spPr bwMode="auto">
            <a:xfrm>
              <a:off x="2964" y="1384"/>
              <a:ext cx="85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eaLnBrk="0" hangingPunct="0"/>
              <a:r>
                <a:rPr lang="en-US" altLang="en-US">
                  <a:latin typeface="Times New Roman" panose="02020603050405020304" pitchFamily="18" charset="0"/>
                </a:rPr>
                <a:t>Classifier</a:t>
              </a:r>
            </a:p>
          </p:txBody>
        </p:sp>
      </p:grpSp>
      <p:grpSp>
        <p:nvGrpSpPr>
          <p:cNvPr id="1276934" name="Group 6"/>
          <p:cNvGrpSpPr>
            <a:grpSpLocks/>
          </p:cNvGrpSpPr>
          <p:nvPr/>
        </p:nvGrpSpPr>
        <p:grpSpPr bwMode="auto">
          <a:xfrm>
            <a:off x="2157413" y="2735263"/>
            <a:ext cx="1698625" cy="1506537"/>
            <a:chOff x="1359" y="1723"/>
            <a:chExt cx="1070" cy="949"/>
          </a:xfrm>
        </p:grpSpPr>
        <p:pic>
          <p:nvPicPr>
            <p:cNvPr id="1276935"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9" y="1723"/>
              <a:ext cx="1070" cy="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76936" name="Rectangle 8"/>
            <p:cNvSpPr>
              <a:spLocks noChangeArrowheads="1"/>
            </p:cNvSpPr>
            <p:nvPr/>
          </p:nvSpPr>
          <p:spPr bwMode="auto">
            <a:xfrm>
              <a:off x="1423" y="2032"/>
              <a:ext cx="934"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eaLnBrk="0" hangingPunct="0"/>
              <a:r>
                <a:rPr lang="en-US" altLang="en-US">
                  <a:latin typeface="Times New Roman" panose="02020603050405020304" pitchFamily="18" charset="0"/>
                </a:rPr>
                <a:t>Testing</a:t>
              </a:r>
            </a:p>
            <a:p>
              <a:pPr algn="ctr" eaLnBrk="0" hangingPunct="0"/>
              <a:r>
                <a:rPr lang="en-US" altLang="en-US">
                  <a:latin typeface="Times New Roman" panose="02020603050405020304" pitchFamily="18" charset="0"/>
                </a:rPr>
                <a:t>Data</a:t>
              </a:r>
            </a:p>
          </p:txBody>
        </p:sp>
      </p:grpSp>
      <p:graphicFrame>
        <p:nvGraphicFramePr>
          <p:cNvPr id="1276937" name="Object 9"/>
          <p:cNvGraphicFramePr>
            <a:graphicFrameLocks/>
          </p:cNvGraphicFramePr>
          <p:nvPr>
            <p:extLst>
              <p:ext uri="{D42A27DB-BD31-4B8C-83A1-F6EECF244321}">
                <p14:modId xmlns:p14="http://schemas.microsoft.com/office/powerpoint/2010/main" val="238655757"/>
              </p:ext>
            </p:extLst>
          </p:nvPr>
        </p:nvGraphicFramePr>
        <p:xfrm>
          <a:off x="495935" y="4761035"/>
          <a:ext cx="5372100" cy="1752600"/>
        </p:xfrm>
        <a:graphic>
          <a:graphicData uri="http://schemas.openxmlformats.org/presentationml/2006/ole">
            <mc:AlternateContent xmlns:mc="http://schemas.openxmlformats.org/markup-compatibility/2006">
              <mc:Choice xmlns:v="urn:schemas-microsoft-com:vml" Requires="v">
                <p:oleObj spid="_x0000_s43069" name="Worksheet" r:id="rId5" imgW="5372016" imgH="1752631" progId="Excel.Sheet.8">
                  <p:embed/>
                </p:oleObj>
              </mc:Choice>
              <mc:Fallback>
                <p:oleObj name="Worksheet" r:id="rId5" imgW="5372016" imgH="1752631" progId="Excel.Sheet.8">
                  <p:embed/>
                  <p:pic>
                    <p:nvPicPr>
                      <p:cNvPr id="1276937" name="Object 9"/>
                      <p:cNvPicPr>
                        <a:picLocks noChangeArrowheads="1"/>
                      </p:cNvPicPr>
                      <p:nvPr/>
                    </p:nvPicPr>
                    <p:blipFill>
                      <a:blip r:embed="rId6"/>
                      <a:srcRect/>
                      <a:stretch>
                        <a:fillRect/>
                      </a:stretch>
                    </p:blipFill>
                    <p:spPr bwMode="auto">
                      <a:xfrm>
                        <a:off x="495935" y="4761035"/>
                        <a:ext cx="53721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76938" name="Line 10"/>
          <p:cNvSpPr>
            <a:spLocks noChangeShapeType="1"/>
          </p:cNvSpPr>
          <p:nvPr/>
        </p:nvSpPr>
        <p:spPr bwMode="auto">
          <a:xfrm flipH="1">
            <a:off x="427036" y="4071938"/>
            <a:ext cx="1715135" cy="70008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6939" name="Line 11"/>
          <p:cNvSpPr>
            <a:spLocks noChangeShapeType="1"/>
          </p:cNvSpPr>
          <p:nvPr/>
        </p:nvSpPr>
        <p:spPr bwMode="auto">
          <a:xfrm>
            <a:off x="3857625" y="4071938"/>
            <a:ext cx="2025650" cy="70008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6940" name="AutoShape 12"/>
          <p:cNvSpPr>
            <a:spLocks noChangeArrowheads="1"/>
          </p:cNvSpPr>
          <p:nvPr/>
        </p:nvSpPr>
        <p:spPr bwMode="auto">
          <a:xfrm>
            <a:off x="7793038" y="5000625"/>
            <a:ext cx="546100" cy="592138"/>
          </a:xfrm>
          <a:prstGeom prst="downArrow">
            <a:avLst>
              <a:gd name="adj1" fmla="val 50000"/>
              <a:gd name="adj2" fmla="val 27118"/>
            </a:avLst>
          </a:prstGeom>
          <a:solidFill>
            <a:srgbClr val="2597B8"/>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6941" name="Freeform 13"/>
          <p:cNvSpPr>
            <a:spLocks/>
          </p:cNvSpPr>
          <p:nvPr/>
        </p:nvSpPr>
        <p:spPr bwMode="auto">
          <a:xfrm>
            <a:off x="6523038" y="2173288"/>
            <a:ext cx="941387" cy="766762"/>
          </a:xfrm>
          <a:custGeom>
            <a:avLst/>
            <a:gdLst>
              <a:gd name="T0" fmla="*/ 0 w 593"/>
              <a:gd name="T1" fmla="*/ 34 h 483"/>
              <a:gd name="T2" fmla="*/ 200 w 593"/>
              <a:gd name="T3" fmla="*/ 0 h 483"/>
              <a:gd name="T4" fmla="*/ 159 w 593"/>
              <a:gd name="T5" fmla="*/ 58 h 483"/>
              <a:gd name="T6" fmla="*/ 515 w 593"/>
              <a:gd name="T7" fmla="*/ 306 h 483"/>
              <a:gd name="T8" fmla="*/ 555 w 593"/>
              <a:gd name="T9" fmla="*/ 248 h 483"/>
              <a:gd name="T10" fmla="*/ 592 w 593"/>
              <a:gd name="T11" fmla="*/ 448 h 483"/>
              <a:gd name="T12" fmla="*/ 392 w 593"/>
              <a:gd name="T13" fmla="*/ 482 h 483"/>
              <a:gd name="T14" fmla="*/ 433 w 593"/>
              <a:gd name="T15" fmla="*/ 424 h 483"/>
              <a:gd name="T16" fmla="*/ 77 w 593"/>
              <a:gd name="T17" fmla="*/ 176 h 483"/>
              <a:gd name="T18" fmla="*/ 37 w 593"/>
              <a:gd name="T19" fmla="*/ 234 h 483"/>
              <a:gd name="T20" fmla="*/ 0 w 593"/>
              <a:gd name="T21" fmla="*/ 34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3" h="483">
                <a:moveTo>
                  <a:pt x="0" y="34"/>
                </a:moveTo>
                <a:lnTo>
                  <a:pt x="200" y="0"/>
                </a:lnTo>
                <a:lnTo>
                  <a:pt x="159" y="58"/>
                </a:lnTo>
                <a:lnTo>
                  <a:pt x="515" y="306"/>
                </a:lnTo>
                <a:lnTo>
                  <a:pt x="555" y="248"/>
                </a:lnTo>
                <a:lnTo>
                  <a:pt x="592" y="448"/>
                </a:lnTo>
                <a:lnTo>
                  <a:pt x="392" y="482"/>
                </a:lnTo>
                <a:lnTo>
                  <a:pt x="433" y="424"/>
                </a:lnTo>
                <a:lnTo>
                  <a:pt x="77" y="176"/>
                </a:lnTo>
                <a:lnTo>
                  <a:pt x="37" y="234"/>
                </a:lnTo>
                <a:lnTo>
                  <a:pt x="0" y="34"/>
                </a:lnTo>
              </a:path>
            </a:pathLst>
          </a:custGeom>
          <a:solidFill>
            <a:srgbClr val="2597B8"/>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276942" name="Group 14"/>
          <p:cNvGrpSpPr>
            <a:grpSpLocks/>
          </p:cNvGrpSpPr>
          <p:nvPr/>
        </p:nvGrpSpPr>
        <p:grpSpPr bwMode="auto">
          <a:xfrm>
            <a:off x="6646863" y="3187700"/>
            <a:ext cx="1781175" cy="815975"/>
            <a:chOff x="4187" y="2008"/>
            <a:chExt cx="1122" cy="514"/>
          </a:xfrm>
        </p:grpSpPr>
        <p:pic>
          <p:nvPicPr>
            <p:cNvPr id="1276943" name="Picture 1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7" y="2008"/>
              <a:ext cx="1122" cy="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76944" name="Rectangle 16"/>
            <p:cNvSpPr>
              <a:spLocks noChangeArrowheads="1"/>
            </p:cNvSpPr>
            <p:nvPr/>
          </p:nvSpPr>
          <p:spPr bwMode="auto">
            <a:xfrm>
              <a:off x="4251" y="2180"/>
              <a:ext cx="98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eaLnBrk="0" hangingPunct="0"/>
              <a:r>
                <a:rPr lang="en-US" altLang="en-US">
                  <a:latin typeface="Times New Roman" panose="02020603050405020304" pitchFamily="18" charset="0"/>
                </a:rPr>
                <a:t>Unseen Data</a:t>
              </a:r>
            </a:p>
          </p:txBody>
        </p:sp>
      </p:grpSp>
      <p:sp>
        <p:nvSpPr>
          <p:cNvPr id="1276945" name="Rectangle 17"/>
          <p:cNvSpPr>
            <a:spLocks noChangeArrowheads="1"/>
          </p:cNvSpPr>
          <p:nvPr/>
        </p:nvSpPr>
        <p:spPr bwMode="auto">
          <a:xfrm>
            <a:off x="6305550" y="4262438"/>
            <a:ext cx="2454275" cy="45720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en-US">
                <a:latin typeface="Times New Roman" panose="02020603050405020304" pitchFamily="18" charset="0"/>
              </a:rPr>
              <a:t>(Jeff, Professor, 4)</a:t>
            </a:r>
          </a:p>
        </p:txBody>
      </p:sp>
      <p:sp>
        <p:nvSpPr>
          <p:cNvPr id="1276946" name="Line 18"/>
          <p:cNvSpPr>
            <a:spLocks noChangeShapeType="1"/>
          </p:cNvSpPr>
          <p:nvPr/>
        </p:nvSpPr>
        <p:spPr bwMode="auto">
          <a:xfrm flipH="1">
            <a:off x="6167438" y="3903663"/>
            <a:ext cx="471487" cy="3937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6947" name="Line 19"/>
          <p:cNvSpPr>
            <a:spLocks noChangeShapeType="1"/>
          </p:cNvSpPr>
          <p:nvPr/>
        </p:nvSpPr>
        <p:spPr bwMode="auto">
          <a:xfrm>
            <a:off x="8448675" y="3903663"/>
            <a:ext cx="363538" cy="3492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6948" name="Freeform 20"/>
          <p:cNvSpPr>
            <a:spLocks/>
          </p:cNvSpPr>
          <p:nvPr/>
        </p:nvSpPr>
        <p:spPr bwMode="auto">
          <a:xfrm>
            <a:off x="3360738" y="2032000"/>
            <a:ext cx="901700" cy="593725"/>
          </a:xfrm>
          <a:custGeom>
            <a:avLst/>
            <a:gdLst>
              <a:gd name="T0" fmla="*/ 567 w 568"/>
              <a:gd name="T1" fmla="*/ 59 h 374"/>
              <a:gd name="T2" fmla="*/ 503 w 568"/>
              <a:gd name="T3" fmla="*/ 220 h 374"/>
              <a:gd name="T4" fmla="*/ 478 w 568"/>
              <a:gd name="T5" fmla="*/ 165 h 374"/>
              <a:gd name="T6" fmla="*/ 138 w 568"/>
              <a:gd name="T7" fmla="*/ 318 h 374"/>
              <a:gd name="T8" fmla="*/ 163 w 568"/>
              <a:gd name="T9" fmla="*/ 373 h 374"/>
              <a:gd name="T10" fmla="*/ 0 w 568"/>
              <a:gd name="T11" fmla="*/ 314 h 374"/>
              <a:gd name="T12" fmla="*/ 64 w 568"/>
              <a:gd name="T13" fmla="*/ 153 h 374"/>
              <a:gd name="T14" fmla="*/ 89 w 568"/>
              <a:gd name="T15" fmla="*/ 208 h 374"/>
              <a:gd name="T16" fmla="*/ 429 w 568"/>
              <a:gd name="T17" fmla="*/ 55 h 374"/>
              <a:gd name="T18" fmla="*/ 404 w 568"/>
              <a:gd name="T19" fmla="*/ 0 h 374"/>
              <a:gd name="T20" fmla="*/ 567 w 568"/>
              <a:gd name="T21" fmla="*/ 59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8" h="374">
                <a:moveTo>
                  <a:pt x="567" y="59"/>
                </a:moveTo>
                <a:lnTo>
                  <a:pt x="503" y="220"/>
                </a:lnTo>
                <a:lnTo>
                  <a:pt x="478" y="165"/>
                </a:lnTo>
                <a:lnTo>
                  <a:pt x="138" y="318"/>
                </a:lnTo>
                <a:lnTo>
                  <a:pt x="163" y="373"/>
                </a:lnTo>
                <a:lnTo>
                  <a:pt x="0" y="314"/>
                </a:lnTo>
                <a:lnTo>
                  <a:pt x="64" y="153"/>
                </a:lnTo>
                <a:lnTo>
                  <a:pt x="89" y="208"/>
                </a:lnTo>
                <a:lnTo>
                  <a:pt x="429" y="55"/>
                </a:lnTo>
                <a:lnTo>
                  <a:pt x="404" y="0"/>
                </a:lnTo>
                <a:lnTo>
                  <a:pt x="567" y="59"/>
                </a:lnTo>
              </a:path>
            </a:pathLst>
          </a:custGeom>
          <a:solidFill>
            <a:srgbClr val="2597B8"/>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276949" name="Picture 2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0013" y="5738813"/>
            <a:ext cx="7207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76950" name="Rectangle 22"/>
          <p:cNvSpPr>
            <a:spLocks noChangeArrowheads="1"/>
          </p:cNvSpPr>
          <p:nvPr/>
        </p:nvSpPr>
        <p:spPr bwMode="auto">
          <a:xfrm>
            <a:off x="6221413" y="4959350"/>
            <a:ext cx="15255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en-US" sz="2800">
                <a:latin typeface="Times New Roman" panose="02020603050405020304" pitchFamily="18" charset="0"/>
              </a:rPr>
              <a:t>Tenured?</a:t>
            </a:r>
          </a:p>
        </p:txBody>
      </p:sp>
    </p:spTree>
    <p:extLst>
      <p:ext uri="{BB962C8B-B14F-4D97-AF65-F5344CB8AC3E}">
        <p14:creationId xmlns:p14="http://schemas.microsoft.com/office/powerpoint/2010/main" val="743477932"/>
      </p:ext>
    </p:extLst>
  </p:cSld>
  <p:clrMapOvr>
    <a:masterClrMapping/>
  </p:clrMapOvr>
  <p:transition>
    <p:checke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208741810"/>
              </p:ext>
            </p:extLst>
          </p:nvPr>
        </p:nvGraphicFramePr>
        <p:xfrm>
          <a:off x="609601" y="685800"/>
          <a:ext cx="8001000" cy="5638800"/>
        </p:xfrm>
        <a:graphic>
          <a:graphicData uri="http://schemas.openxmlformats.org/presentationml/2006/ole">
            <mc:AlternateContent xmlns:mc="http://schemas.openxmlformats.org/markup-compatibility/2006">
              <mc:Choice xmlns:v="urn:schemas-microsoft-com:vml" Requires="v">
                <p:oleObj spid="_x0000_s20680" r:id="rId3" imgW="4029120" imgH="2943360" progId="">
                  <p:embed/>
                </p:oleObj>
              </mc:Choice>
              <mc:Fallback>
                <p:oleObj r:id="rId3" imgW="4029120" imgH="2943360" progId="">
                  <p:embed/>
                  <p:pic>
                    <p:nvPicPr>
                      <p:cNvPr id="0" name=""/>
                      <p:cNvPicPr/>
                      <p:nvPr/>
                    </p:nvPicPr>
                    <p:blipFill>
                      <a:blip r:embed="rId4"/>
                      <a:stretch>
                        <a:fillRect/>
                      </a:stretch>
                    </p:blipFill>
                    <p:spPr>
                      <a:xfrm>
                        <a:off x="609601" y="685800"/>
                        <a:ext cx="8001000" cy="5638800"/>
                      </a:xfrm>
                      <a:prstGeom prst="rect">
                        <a:avLst/>
                      </a:prstGeom>
                    </p:spPr>
                  </p:pic>
                </p:oleObj>
              </mc:Fallback>
            </mc:AlternateContent>
          </a:graphicData>
        </a:graphic>
      </p:graphicFrame>
    </p:spTree>
    <p:extLst>
      <p:ext uri="{BB962C8B-B14F-4D97-AF65-F5344CB8AC3E}">
        <p14:creationId xmlns:p14="http://schemas.microsoft.com/office/powerpoint/2010/main" val="11379756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236879479"/>
              </p:ext>
            </p:extLst>
          </p:nvPr>
        </p:nvGraphicFramePr>
        <p:xfrm>
          <a:off x="533400" y="609600"/>
          <a:ext cx="8077200" cy="5715000"/>
        </p:xfrm>
        <a:graphic>
          <a:graphicData uri="http://schemas.openxmlformats.org/presentationml/2006/ole">
            <mc:AlternateContent xmlns:mc="http://schemas.openxmlformats.org/markup-compatibility/2006">
              <mc:Choice xmlns:v="urn:schemas-microsoft-com:vml" Requires="v">
                <p:oleObj spid="_x0000_s21704" r:id="rId3" imgW="3962520" imgH="2981160" progId="">
                  <p:embed/>
                </p:oleObj>
              </mc:Choice>
              <mc:Fallback>
                <p:oleObj r:id="rId3" imgW="3962520" imgH="2981160" progId="">
                  <p:embed/>
                  <p:pic>
                    <p:nvPicPr>
                      <p:cNvPr id="0" name=""/>
                      <p:cNvPicPr/>
                      <p:nvPr/>
                    </p:nvPicPr>
                    <p:blipFill>
                      <a:blip r:embed="rId4"/>
                      <a:stretch>
                        <a:fillRect/>
                      </a:stretch>
                    </p:blipFill>
                    <p:spPr>
                      <a:xfrm>
                        <a:off x="533400" y="609600"/>
                        <a:ext cx="8077200" cy="5715000"/>
                      </a:xfrm>
                      <a:prstGeom prst="rect">
                        <a:avLst/>
                      </a:prstGeom>
                    </p:spPr>
                  </p:pic>
                </p:oleObj>
              </mc:Fallback>
            </mc:AlternateContent>
          </a:graphicData>
        </a:graphic>
      </p:graphicFrame>
    </p:spTree>
    <p:extLst>
      <p:ext uri="{BB962C8B-B14F-4D97-AF65-F5344CB8AC3E}">
        <p14:creationId xmlns:p14="http://schemas.microsoft.com/office/powerpoint/2010/main" val="21109790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093237833"/>
              </p:ext>
            </p:extLst>
          </p:nvPr>
        </p:nvGraphicFramePr>
        <p:xfrm>
          <a:off x="609600" y="838200"/>
          <a:ext cx="8077200" cy="5257800"/>
        </p:xfrm>
        <a:graphic>
          <a:graphicData uri="http://schemas.openxmlformats.org/presentationml/2006/ole">
            <mc:AlternateContent xmlns:mc="http://schemas.openxmlformats.org/markup-compatibility/2006">
              <mc:Choice xmlns:v="urn:schemas-microsoft-com:vml" Requires="v">
                <p:oleObj spid="_x0000_s22728" r:id="rId3" imgW="3886200" imgH="2666880" progId="">
                  <p:embed/>
                </p:oleObj>
              </mc:Choice>
              <mc:Fallback>
                <p:oleObj r:id="rId3" imgW="3886200" imgH="2666880" progId="">
                  <p:embed/>
                  <p:pic>
                    <p:nvPicPr>
                      <p:cNvPr id="0" name=""/>
                      <p:cNvPicPr/>
                      <p:nvPr/>
                    </p:nvPicPr>
                    <p:blipFill>
                      <a:blip r:embed="rId4"/>
                      <a:stretch>
                        <a:fillRect/>
                      </a:stretch>
                    </p:blipFill>
                    <p:spPr>
                      <a:xfrm>
                        <a:off x="609600" y="838200"/>
                        <a:ext cx="8077200" cy="5257800"/>
                      </a:xfrm>
                      <a:prstGeom prst="rect">
                        <a:avLst/>
                      </a:prstGeom>
                    </p:spPr>
                  </p:pic>
                </p:oleObj>
              </mc:Fallback>
            </mc:AlternateContent>
          </a:graphicData>
        </a:graphic>
      </p:graphicFrame>
    </p:spTree>
    <p:extLst>
      <p:ext uri="{BB962C8B-B14F-4D97-AF65-F5344CB8AC3E}">
        <p14:creationId xmlns:p14="http://schemas.microsoft.com/office/powerpoint/2010/main" val="11917030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838213225"/>
              </p:ext>
            </p:extLst>
          </p:nvPr>
        </p:nvGraphicFramePr>
        <p:xfrm>
          <a:off x="609600" y="685800"/>
          <a:ext cx="8000999" cy="5638800"/>
        </p:xfrm>
        <a:graphic>
          <a:graphicData uri="http://schemas.openxmlformats.org/presentationml/2006/ole">
            <mc:AlternateContent xmlns:mc="http://schemas.openxmlformats.org/markup-compatibility/2006">
              <mc:Choice xmlns:v="urn:schemas-microsoft-com:vml" Requires="v">
                <p:oleObj spid="_x0000_s23752" r:id="rId3" imgW="3762360" imgH="2419200" progId="">
                  <p:embed/>
                </p:oleObj>
              </mc:Choice>
              <mc:Fallback>
                <p:oleObj r:id="rId3" imgW="3762360" imgH="2419200" progId="">
                  <p:embed/>
                  <p:pic>
                    <p:nvPicPr>
                      <p:cNvPr id="0" name=""/>
                      <p:cNvPicPr/>
                      <p:nvPr/>
                    </p:nvPicPr>
                    <p:blipFill>
                      <a:blip r:embed="rId4"/>
                      <a:stretch>
                        <a:fillRect/>
                      </a:stretch>
                    </p:blipFill>
                    <p:spPr>
                      <a:xfrm>
                        <a:off x="609600" y="685800"/>
                        <a:ext cx="8000999" cy="5638800"/>
                      </a:xfrm>
                      <a:prstGeom prst="rect">
                        <a:avLst/>
                      </a:prstGeom>
                    </p:spPr>
                  </p:pic>
                </p:oleObj>
              </mc:Fallback>
            </mc:AlternateContent>
          </a:graphicData>
        </a:graphic>
      </p:graphicFrame>
    </p:spTree>
    <p:extLst>
      <p:ext uri="{BB962C8B-B14F-4D97-AF65-F5344CB8AC3E}">
        <p14:creationId xmlns:p14="http://schemas.microsoft.com/office/powerpoint/2010/main" val="14574267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miro.medium.com/max/700/1*ljCBykAJUnvaZcuPYwm4_A.png"/>
          <p:cNvPicPr/>
          <p:nvPr/>
        </p:nvPicPr>
        <p:blipFill>
          <a:blip r:embed="rId2">
            <a:extLst>
              <a:ext uri="{28A0092B-C50C-407E-A947-70E740481C1C}">
                <a14:useLocalDpi xmlns:a14="http://schemas.microsoft.com/office/drawing/2010/main" val="0"/>
              </a:ext>
            </a:extLst>
          </a:blip>
          <a:srcRect/>
          <a:stretch>
            <a:fillRect/>
          </a:stretch>
        </p:blipFill>
        <p:spPr bwMode="auto">
          <a:xfrm>
            <a:off x="0" y="2362200"/>
            <a:ext cx="8915400" cy="3505200"/>
          </a:xfrm>
          <a:prstGeom prst="rect">
            <a:avLst/>
          </a:prstGeom>
          <a:noFill/>
          <a:ln>
            <a:noFill/>
          </a:ln>
        </p:spPr>
      </p:pic>
      <p:pic>
        <p:nvPicPr>
          <p:cNvPr id="5" name="Picture 4" descr="https://cdn.analyticsvidhya.com/wp-content/uploads/2018/04/Untitled-Diagram.png"/>
          <p:cNvPicPr/>
          <p:nvPr/>
        </p:nvPicPr>
        <p:blipFill>
          <a:blip r:embed="rId3">
            <a:extLst>
              <a:ext uri="{28A0092B-C50C-407E-A947-70E740481C1C}">
                <a14:useLocalDpi xmlns:a14="http://schemas.microsoft.com/office/drawing/2010/main" val="0"/>
              </a:ext>
            </a:extLst>
          </a:blip>
          <a:srcRect/>
          <a:stretch>
            <a:fillRect/>
          </a:stretch>
        </p:blipFill>
        <p:spPr bwMode="auto">
          <a:xfrm>
            <a:off x="609600" y="17585"/>
            <a:ext cx="8534400" cy="1905000"/>
          </a:xfrm>
          <a:prstGeom prst="rect">
            <a:avLst/>
          </a:prstGeom>
          <a:noFill/>
          <a:ln>
            <a:noFill/>
          </a:ln>
        </p:spPr>
      </p:pic>
    </p:spTree>
    <p:extLst>
      <p:ext uri="{BB962C8B-B14F-4D97-AF65-F5344CB8AC3E}">
        <p14:creationId xmlns:p14="http://schemas.microsoft.com/office/powerpoint/2010/main" val="24066775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609599269"/>
              </p:ext>
            </p:extLst>
          </p:nvPr>
        </p:nvGraphicFramePr>
        <p:xfrm>
          <a:off x="533400" y="762000"/>
          <a:ext cx="8153399" cy="5562600"/>
        </p:xfrm>
        <a:graphic>
          <a:graphicData uri="http://schemas.openxmlformats.org/presentationml/2006/ole">
            <mc:AlternateContent xmlns:mc="http://schemas.openxmlformats.org/markup-compatibility/2006">
              <mc:Choice xmlns:v="urn:schemas-microsoft-com:vml" Requires="v">
                <p:oleObj spid="_x0000_s24776" r:id="rId3" imgW="4057560" imgH="2886120" progId="">
                  <p:embed/>
                </p:oleObj>
              </mc:Choice>
              <mc:Fallback>
                <p:oleObj r:id="rId3" imgW="4057560" imgH="2886120" progId="">
                  <p:embed/>
                  <p:pic>
                    <p:nvPicPr>
                      <p:cNvPr id="0" name=""/>
                      <p:cNvPicPr/>
                      <p:nvPr/>
                    </p:nvPicPr>
                    <p:blipFill>
                      <a:blip r:embed="rId4"/>
                      <a:stretch>
                        <a:fillRect/>
                      </a:stretch>
                    </p:blipFill>
                    <p:spPr>
                      <a:xfrm>
                        <a:off x="533400" y="762000"/>
                        <a:ext cx="8153399" cy="5562600"/>
                      </a:xfrm>
                      <a:prstGeom prst="rect">
                        <a:avLst/>
                      </a:prstGeom>
                    </p:spPr>
                  </p:pic>
                </p:oleObj>
              </mc:Fallback>
            </mc:AlternateContent>
          </a:graphicData>
        </a:graphic>
      </p:graphicFrame>
    </p:spTree>
    <p:extLst>
      <p:ext uri="{BB962C8B-B14F-4D97-AF65-F5344CB8AC3E}">
        <p14:creationId xmlns:p14="http://schemas.microsoft.com/office/powerpoint/2010/main" val="471100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4101070667"/>
              </p:ext>
            </p:extLst>
          </p:nvPr>
        </p:nvGraphicFramePr>
        <p:xfrm>
          <a:off x="228600" y="533400"/>
          <a:ext cx="8458200" cy="5791200"/>
        </p:xfrm>
        <a:graphic>
          <a:graphicData uri="http://schemas.openxmlformats.org/presentationml/2006/ole">
            <mc:AlternateContent xmlns:mc="http://schemas.openxmlformats.org/markup-compatibility/2006">
              <mc:Choice xmlns:v="urn:schemas-microsoft-com:vml" Requires="v">
                <p:oleObj spid="_x0000_s30919" r:id="rId3" imgW="7962840" imgH="4952880" progId="">
                  <p:embed/>
                </p:oleObj>
              </mc:Choice>
              <mc:Fallback>
                <p:oleObj r:id="rId3" imgW="7962840" imgH="4952880" progId="">
                  <p:embed/>
                  <p:pic>
                    <p:nvPicPr>
                      <p:cNvPr id="0" name=""/>
                      <p:cNvPicPr/>
                      <p:nvPr/>
                    </p:nvPicPr>
                    <p:blipFill>
                      <a:blip r:embed="rId4"/>
                      <a:stretch>
                        <a:fillRect/>
                      </a:stretch>
                    </p:blipFill>
                    <p:spPr>
                      <a:xfrm>
                        <a:off x="228600" y="533400"/>
                        <a:ext cx="8458200" cy="5791200"/>
                      </a:xfrm>
                      <a:prstGeom prst="rect">
                        <a:avLst/>
                      </a:prstGeom>
                    </p:spPr>
                  </p:pic>
                </p:oleObj>
              </mc:Fallback>
            </mc:AlternateContent>
          </a:graphicData>
        </a:graphic>
      </p:graphicFrame>
    </p:spTree>
    <p:extLst>
      <p:ext uri="{BB962C8B-B14F-4D97-AF65-F5344CB8AC3E}">
        <p14:creationId xmlns:p14="http://schemas.microsoft.com/office/powerpoint/2010/main" val="38648964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3077676092"/>
              </p:ext>
            </p:extLst>
          </p:nvPr>
        </p:nvGraphicFramePr>
        <p:xfrm>
          <a:off x="457200" y="685800"/>
          <a:ext cx="8153400" cy="5562600"/>
        </p:xfrm>
        <a:graphic>
          <a:graphicData uri="http://schemas.openxmlformats.org/presentationml/2006/ole">
            <mc:AlternateContent xmlns:mc="http://schemas.openxmlformats.org/markup-compatibility/2006">
              <mc:Choice xmlns:v="urn:schemas-microsoft-com:vml" Requires="v">
                <p:oleObj spid="_x0000_s25800" r:id="rId3" imgW="3409920" imgH="2438280" progId="">
                  <p:embed/>
                </p:oleObj>
              </mc:Choice>
              <mc:Fallback>
                <p:oleObj r:id="rId3" imgW="3409920" imgH="2438280" progId="">
                  <p:embed/>
                  <p:pic>
                    <p:nvPicPr>
                      <p:cNvPr id="0" name=""/>
                      <p:cNvPicPr/>
                      <p:nvPr/>
                    </p:nvPicPr>
                    <p:blipFill>
                      <a:blip r:embed="rId4"/>
                      <a:stretch>
                        <a:fillRect/>
                      </a:stretch>
                    </p:blipFill>
                    <p:spPr>
                      <a:xfrm>
                        <a:off x="457200" y="685800"/>
                        <a:ext cx="8153400" cy="5562600"/>
                      </a:xfrm>
                      <a:prstGeom prst="rect">
                        <a:avLst/>
                      </a:prstGeom>
                    </p:spPr>
                  </p:pic>
                </p:oleObj>
              </mc:Fallback>
            </mc:AlternateContent>
          </a:graphicData>
        </a:graphic>
      </p:graphicFrame>
    </p:spTree>
    <p:extLst>
      <p:ext uri="{BB962C8B-B14F-4D97-AF65-F5344CB8AC3E}">
        <p14:creationId xmlns:p14="http://schemas.microsoft.com/office/powerpoint/2010/main" val="21441409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1976725906"/>
              </p:ext>
            </p:extLst>
          </p:nvPr>
        </p:nvGraphicFramePr>
        <p:xfrm>
          <a:off x="609600" y="1447800"/>
          <a:ext cx="8077200" cy="4114800"/>
        </p:xfrm>
        <a:graphic>
          <a:graphicData uri="http://schemas.openxmlformats.org/presentationml/2006/ole">
            <mc:AlternateContent xmlns:mc="http://schemas.openxmlformats.org/markup-compatibility/2006">
              <mc:Choice xmlns:v="urn:schemas-microsoft-com:vml" Requires="v">
                <p:oleObj spid="_x0000_s26824" r:id="rId3" imgW="3828960" imgH="2057400" progId="">
                  <p:embed/>
                </p:oleObj>
              </mc:Choice>
              <mc:Fallback>
                <p:oleObj r:id="rId3" imgW="3828960" imgH="2057400" progId="">
                  <p:embed/>
                  <p:pic>
                    <p:nvPicPr>
                      <p:cNvPr id="0" name=""/>
                      <p:cNvPicPr/>
                      <p:nvPr/>
                    </p:nvPicPr>
                    <p:blipFill>
                      <a:blip r:embed="rId4"/>
                      <a:stretch>
                        <a:fillRect/>
                      </a:stretch>
                    </p:blipFill>
                    <p:spPr>
                      <a:xfrm>
                        <a:off x="609600" y="1447800"/>
                        <a:ext cx="8077200" cy="4114800"/>
                      </a:xfrm>
                      <a:prstGeom prst="rect">
                        <a:avLst/>
                      </a:prstGeom>
                    </p:spPr>
                  </p:pic>
                </p:oleObj>
              </mc:Fallback>
            </mc:AlternateContent>
          </a:graphicData>
        </a:graphic>
      </p:graphicFrame>
    </p:spTree>
    <p:extLst>
      <p:ext uri="{BB962C8B-B14F-4D97-AF65-F5344CB8AC3E}">
        <p14:creationId xmlns:p14="http://schemas.microsoft.com/office/powerpoint/2010/main" val="21377171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r>
              <a:rPr lang="en-US" dirty="0" smtClean="0"/>
              <a:t>Vectorization </a:t>
            </a:r>
            <a:endParaRPr lang="en-US" dirty="0"/>
          </a:p>
        </p:txBody>
      </p:sp>
      <p:sp>
        <p:nvSpPr>
          <p:cNvPr id="4" name="Rectangle 3"/>
          <p:cNvSpPr/>
          <p:nvPr/>
        </p:nvSpPr>
        <p:spPr>
          <a:xfrm>
            <a:off x="457200" y="1828800"/>
            <a:ext cx="8077200" cy="4080604"/>
          </a:xfrm>
          <a:prstGeom prst="rect">
            <a:avLst/>
          </a:prstGeom>
        </p:spPr>
        <p:txBody>
          <a:bodyPr wrap="square">
            <a:spAutoFit/>
          </a:bodyPr>
          <a:lstStyle/>
          <a:p>
            <a:pPr algn="just">
              <a:lnSpc>
                <a:spcPct val="150000"/>
              </a:lnSpc>
              <a:spcAft>
                <a:spcPts val="2250"/>
              </a:spcAft>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A way to </a:t>
            </a: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extract information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from </a:t>
            </a: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text in the form of word sequences</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we need a way to transform these </a:t>
            </a: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word sequences into numerical features</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this is </a:t>
            </a: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vectorization</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a:t>
            </a:r>
          </a:p>
          <a:p>
            <a:pPr algn="just">
              <a:lnSpc>
                <a:spcPct val="150000"/>
              </a:lnSpc>
              <a:spcAft>
                <a:spcPts val="2250"/>
              </a:spcAft>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simplest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text vectorization technique</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is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Bag Of Words</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BOW</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It starts with a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list of words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called the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vocabulary</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(this is often all the words that occur in the </a:t>
            </a:r>
            <a:r>
              <a:rPr lang="en-US" sz="20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training data</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Then, given an input text, it outputs a numerical vector which is simply the vector of word counts for each word of the vocabulary.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631863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8610599" cy="6096000"/>
          </a:xfrm>
          <a:prstGeom prst="rect">
            <a:avLst/>
          </a:prstGeom>
          <a:noFill/>
          <a:ln>
            <a:noFill/>
          </a:ln>
        </p:spPr>
      </p:pic>
    </p:spTree>
    <p:extLst>
      <p:ext uri="{BB962C8B-B14F-4D97-AF65-F5344CB8AC3E}">
        <p14:creationId xmlns:p14="http://schemas.microsoft.com/office/powerpoint/2010/main" val="192843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568569235"/>
              </p:ext>
            </p:extLst>
          </p:nvPr>
        </p:nvGraphicFramePr>
        <p:xfrm>
          <a:off x="304800" y="457200"/>
          <a:ext cx="8610599" cy="6019800"/>
        </p:xfrm>
        <a:graphic>
          <a:graphicData uri="http://schemas.openxmlformats.org/presentationml/2006/ole">
            <mc:AlternateContent xmlns:mc="http://schemas.openxmlformats.org/markup-compatibility/2006">
              <mc:Choice xmlns:v="urn:schemas-microsoft-com:vml" Requires="v">
                <p:oleObj spid="_x0000_s44077" r:id="rId3" imgW="6543720" imgH="4314960" progId="">
                  <p:embed/>
                </p:oleObj>
              </mc:Choice>
              <mc:Fallback>
                <p:oleObj r:id="rId3" imgW="6543720" imgH="4314960" progId="">
                  <p:embed/>
                  <p:pic>
                    <p:nvPicPr>
                      <p:cNvPr id="0" name=""/>
                      <p:cNvPicPr/>
                      <p:nvPr/>
                    </p:nvPicPr>
                    <p:blipFill>
                      <a:blip r:embed="rId4"/>
                      <a:stretch>
                        <a:fillRect/>
                      </a:stretch>
                    </p:blipFill>
                    <p:spPr>
                      <a:xfrm>
                        <a:off x="304800" y="457200"/>
                        <a:ext cx="8610599" cy="6019800"/>
                      </a:xfrm>
                      <a:prstGeom prst="rect">
                        <a:avLst/>
                      </a:prstGeom>
                    </p:spPr>
                  </p:pic>
                </p:oleObj>
              </mc:Fallback>
            </mc:AlternateContent>
          </a:graphicData>
        </a:graphic>
      </p:graphicFrame>
    </p:spTree>
    <p:extLst>
      <p:ext uri="{BB962C8B-B14F-4D97-AF65-F5344CB8AC3E}">
        <p14:creationId xmlns:p14="http://schemas.microsoft.com/office/powerpoint/2010/main" val="27996891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462" y="762000"/>
            <a:ext cx="4633595" cy="635000"/>
          </a:xfrm>
        </p:spPr>
        <p:txBody>
          <a:bodyPr/>
          <a:lstStyle/>
          <a:p>
            <a:r>
              <a:rPr lang="en-US" dirty="0" smtClean="0"/>
              <a:t>Example</a:t>
            </a:r>
            <a:endParaRPr lang="en-US" dirty="0"/>
          </a:p>
        </p:txBody>
      </p:sp>
      <p:sp>
        <p:nvSpPr>
          <p:cNvPr id="4" name="Rectangle 3"/>
          <p:cNvSpPr/>
          <p:nvPr/>
        </p:nvSpPr>
        <p:spPr>
          <a:xfrm>
            <a:off x="655047" y="2057400"/>
            <a:ext cx="7876735" cy="1924886"/>
          </a:xfrm>
          <a:prstGeom prst="rect">
            <a:avLst/>
          </a:prstGeom>
          <a:ln>
            <a:solidFill>
              <a:schemeClr val="tx2"/>
            </a:solidFill>
          </a:ln>
        </p:spPr>
        <p:txBody>
          <a:bodyPr wrap="square">
            <a:spAutoFit/>
          </a:bodyPr>
          <a:lstStyle/>
          <a:p>
            <a:pPr latinLnBrk="1">
              <a:lnSpc>
                <a:spcPct val="150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latin typeface="Courier New" panose="02070309020205020404" pitchFamily="49" charset="0"/>
                <a:ea typeface="Times New Roman" panose="02020603050405020304" pitchFamily="18" charset="0"/>
                <a:cs typeface="Times New Roman" panose="02020603050405020304" pitchFamily="18" charset="0"/>
              </a:rPr>
              <a:t>Training texts: </a:t>
            </a:r>
            <a:r>
              <a:rPr lang="en-US" dirty="0">
                <a:latin typeface="Courier New" panose="02070309020205020404" pitchFamily="49" charset="0"/>
                <a:ea typeface="Times New Roman" panose="02020603050405020304" pitchFamily="18" charset="0"/>
                <a:cs typeface="Times New Roman" panose="02020603050405020304" pitchFamily="18" charset="0"/>
              </a:rPr>
              <a:t>["This is a good cat", "This is a bad day"] =</a:t>
            </a:r>
            <a:r>
              <a:rPr lang="en-US" b="1" dirty="0">
                <a:latin typeface="Courier New" panose="02070309020205020404" pitchFamily="49" charset="0"/>
                <a:ea typeface="Times New Roman" panose="02020603050405020304" pitchFamily="18" charset="0"/>
                <a:cs typeface="Times New Roman" panose="02020603050405020304" pitchFamily="18" charset="0"/>
              </a:rPr>
              <a:t>&gt; vocabulary:</a:t>
            </a:r>
            <a:r>
              <a:rPr lang="en-US" dirty="0">
                <a:latin typeface="Courier New" panose="02070309020205020404" pitchFamily="49" charset="0"/>
                <a:ea typeface="Times New Roman" panose="02020603050405020304" pitchFamily="18" charset="0"/>
                <a:cs typeface="Times New Roman" panose="02020603050405020304" pitchFamily="18" charset="0"/>
              </a:rPr>
              <a:t> [this, </a:t>
            </a:r>
            <a:r>
              <a:rPr lang="en-US" b="1"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cat</a:t>
            </a:r>
            <a:r>
              <a:rPr lang="en-US" dirty="0">
                <a:latin typeface="Courier New" panose="02070309020205020404" pitchFamily="49" charset="0"/>
                <a:ea typeface="Times New Roman" panose="02020603050405020304" pitchFamily="18" charset="0"/>
                <a:cs typeface="Times New Roman" panose="02020603050405020304" pitchFamily="18" charset="0"/>
              </a:rPr>
              <a:t>, day, is, good, a, </a:t>
            </a:r>
            <a:r>
              <a:rPr lang="en-US" b="1"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bad</a:t>
            </a:r>
            <a:r>
              <a:rPr lang="en-US" dirty="0">
                <a:latin typeface="Courier New" panose="02070309020205020404" pitchFamily="49" charset="0"/>
                <a:ea typeface="Times New Roman" panose="02020603050405020304" pitchFamily="18" charset="0"/>
                <a:cs typeface="Times New Roman" panose="02020603050405020304" pitchFamily="18" charset="0"/>
              </a:rPr>
              <a:t>]</a:t>
            </a:r>
            <a:r>
              <a:rPr lang="en-US" b="1" dirty="0">
                <a:latin typeface="Courier New" panose="020703090202050204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50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smtClean="0">
                <a:latin typeface="Courier New" panose="02070309020205020404" pitchFamily="49" charset="0"/>
                <a:ea typeface="Times New Roman" panose="02020603050405020304" pitchFamily="18" charset="0"/>
                <a:cs typeface="Times New Roman" panose="02020603050405020304" pitchFamily="18" charset="0"/>
              </a:rPr>
              <a:t>New </a:t>
            </a:r>
            <a:r>
              <a:rPr lang="en-US" b="1" dirty="0">
                <a:latin typeface="Courier New" panose="02070309020205020404" pitchFamily="49" charset="0"/>
                <a:ea typeface="Times New Roman" panose="02020603050405020304" pitchFamily="18" charset="0"/>
                <a:cs typeface="Times New Roman" panose="02020603050405020304" pitchFamily="18" charset="0"/>
              </a:rPr>
              <a:t>text:</a:t>
            </a:r>
            <a:r>
              <a:rPr lang="en-US" dirty="0">
                <a:latin typeface="Courier New" panose="02070309020205020404" pitchFamily="49" charset="0"/>
                <a:ea typeface="Times New Roman" panose="02020603050405020304" pitchFamily="18" charset="0"/>
                <a:cs typeface="Times New Roman" panose="02020603050405020304" pitchFamily="18" charset="0"/>
              </a:rPr>
              <a:t> "This day is a good day" --&gt; </a:t>
            </a:r>
            <a:endParaRPr lang="en-US" dirty="0" smtClean="0">
              <a:latin typeface="Courier New" panose="02070309020205020404" pitchFamily="49" charset="0"/>
              <a:ea typeface="Times New Roman" panose="02020603050405020304" pitchFamily="18" charset="0"/>
              <a:cs typeface="Times New Roman" panose="02020603050405020304" pitchFamily="18" charset="0"/>
            </a:endParaRPr>
          </a:p>
          <a:p>
            <a:pPr latinLnBrk="1">
              <a:lnSpc>
                <a:spcPct val="150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smtClean="0">
                <a:latin typeface="Courier New" panose="02070309020205020404" pitchFamily="49" charset="0"/>
                <a:ea typeface="Times New Roman" panose="02020603050405020304" pitchFamily="18" charset="0"/>
                <a:cs typeface="Times New Roman" panose="02020603050405020304" pitchFamily="18" charset="0"/>
              </a:rPr>
              <a:t>[</a:t>
            </a:r>
            <a:r>
              <a:rPr lang="en-US" b="1" dirty="0">
                <a:latin typeface="Courier New" panose="02070309020205020404" pitchFamily="49" charset="0"/>
                <a:ea typeface="Times New Roman" panose="02020603050405020304" pitchFamily="18" charset="0"/>
                <a:cs typeface="Times New Roman" panose="02020603050405020304" pitchFamily="18" charset="0"/>
              </a:rPr>
              <a:t>1, 0, 2, 1, 1, 1, 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611671" y="4343400"/>
            <a:ext cx="7920111" cy="1754326"/>
          </a:xfrm>
          <a:prstGeom prst="rect">
            <a:avLst/>
          </a:prstGeom>
          <a:ln cmpd="sng">
            <a:solidFill>
              <a:schemeClr val="accent1"/>
            </a:solidFill>
          </a:ln>
        </p:spPr>
        <p:txBody>
          <a:bodyPr wrap="square">
            <a:spAutoFit/>
          </a:bodyPr>
          <a:lstStyle/>
          <a:p>
            <a:pPr>
              <a:lnSpc>
                <a:spcPct val="150000"/>
              </a:lnSpc>
              <a:spcAft>
                <a:spcPts val="800"/>
              </a:spcAft>
            </a:pPr>
            <a:r>
              <a:rPr lang="en-US"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Example-2, </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if we have defined our dictionary to have the following words {</a:t>
            </a:r>
            <a:r>
              <a:rPr lang="en-US"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This, is, the, not, awesome, bad, basketball</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and we wanted to vectorize the text </a:t>
            </a:r>
            <a:r>
              <a:rPr lang="en-US"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“This is awesome,”</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we would have the following vector representation of that text: (1, 1, 0, 0, 1, 0, 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628743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4253092319"/>
              </p:ext>
            </p:extLst>
          </p:nvPr>
        </p:nvGraphicFramePr>
        <p:xfrm>
          <a:off x="381000" y="762000"/>
          <a:ext cx="8382000" cy="5486400"/>
        </p:xfrm>
        <a:graphic>
          <a:graphicData uri="http://schemas.openxmlformats.org/presentationml/2006/ole">
            <mc:AlternateContent xmlns:mc="http://schemas.openxmlformats.org/markup-compatibility/2006">
              <mc:Choice xmlns:v="urn:schemas-microsoft-com:vml" Requires="v">
                <p:oleObj spid="_x0000_s27848" r:id="rId3" imgW="3924360" imgH="2743200" progId="">
                  <p:embed/>
                </p:oleObj>
              </mc:Choice>
              <mc:Fallback>
                <p:oleObj r:id="rId3" imgW="3924360" imgH="2743200" progId="">
                  <p:embed/>
                  <p:pic>
                    <p:nvPicPr>
                      <p:cNvPr id="0" name=""/>
                      <p:cNvPicPr/>
                      <p:nvPr/>
                    </p:nvPicPr>
                    <p:blipFill>
                      <a:blip r:embed="rId4"/>
                      <a:stretch>
                        <a:fillRect/>
                      </a:stretch>
                    </p:blipFill>
                    <p:spPr>
                      <a:xfrm>
                        <a:off x="381000" y="762000"/>
                        <a:ext cx="8382000" cy="5486400"/>
                      </a:xfrm>
                      <a:prstGeom prst="rect">
                        <a:avLst/>
                      </a:prstGeom>
                    </p:spPr>
                  </p:pic>
                </p:oleObj>
              </mc:Fallback>
            </mc:AlternateContent>
          </a:graphicData>
        </a:graphic>
      </p:graphicFrame>
    </p:spTree>
    <p:extLst>
      <p:ext uri="{BB962C8B-B14F-4D97-AF65-F5344CB8AC3E}">
        <p14:creationId xmlns:p14="http://schemas.microsoft.com/office/powerpoint/2010/main" val="19432221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0"/>
            <a:ext cx="4633595" cy="635000"/>
          </a:xfrm>
        </p:spPr>
        <p:txBody>
          <a:bodyPr/>
          <a:lstStyle/>
          <a:p>
            <a:r>
              <a:rPr lang="en-US" dirty="0" smtClean="0"/>
              <a:t>Term Frequency</a:t>
            </a:r>
            <a:endParaRPr lang="en-US" dirty="0"/>
          </a:p>
        </p:txBody>
      </p:sp>
      <p:sp>
        <p:nvSpPr>
          <p:cNvPr id="3" name="Text Placeholder 2"/>
          <p:cNvSpPr>
            <a:spLocks noGrp="1"/>
          </p:cNvSpPr>
          <p:nvPr>
            <p:ph type="body" idx="1"/>
          </p:nvPr>
        </p:nvSpPr>
        <p:spPr>
          <a:xfrm>
            <a:off x="645668" y="1828801"/>
            <a:ext cx="7964932" cy="2057400"/>
          </a:xfrm>
        </p:spPr>
        <p:txBody>
          <a:bodyPr/>
          <a:lstStyle/>
          <a:p>
            <a:pPr algn="just"/>
            <a:r>
              <a:rPr lang="en-US" sz="1600" dirty="0">
                <a:latin typeface="Times New Roman" panose="02020603050405020304" pitchFamily="18" charset="0"/>
                <a:cs typeface="Times New Roman" panose="02020603050405020304" pitchFamily="18" charset="0"/>
              </a:rPr>
              <a:t>W</a:t>
            </a:r>
            <a:r>
              <a:rPr lang="en-US" sz="1600" dirty="0" smtClean="0">
                <a:latin typeface="Times New Roman" panose="02020603050405020304" pitchFamily="18" charset="0"/>
                <a:cs typeface="Times New Roman" panose="02020603050405020304" pitchFamily="18" charset="0"/>
              </a:rPr>
              <a:t>e </a:t>
            </a:r>
            <a:r>
              <a:rPr lang="en-US" sz="1600" dirty="0">
                <a:latin typeface="Times New Roman" panose="02020603050405020304" pitchFamily="18" charset="0"/>
                <a:cs typeface="Times New Roman" panose="02020603050405020304" pitchFamily="18" charset="0"/>
              </a:rPr>
              <a:t>can use </a:t>
            </a:r>
            <a:r>
              <a:rPr lang="en-US" sz="1600" b="1" dirty="0">
                <a:latin typeface="Times New Roman" panose="02020603050405020304" pitchFamily="18" charset="0"/>
                <a:cs typeface="Times New Roman" panose="02020603050405020304" pitchFamily="18" charset="0"/>
              </a:rPr>
              <a:t>Term Frequency (TF) </a:t>
            </a:r>
            <a:r>
              <a:rPr lang="en-US" sz="1600" dirty="0">
                <a:latin typeface="Times New Roman" panose="02020603050405020304" pitchFamily="18" charset="0"/>
                <a:cs typeface="Times New Roman" panose="02020603050405020304" pitchFamily="18" charset="0"/>
              </a:rPr>
              <a:t>instead of word counts and divide the number of occurrences by the sequence length. </a:t>
            </a:r>
            <a:endParaRPr lang="en-US" sz="1600" dirty="0" smtClean="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We </a:t>
            </a:r>
            <a:r>
              <a:rPr lang="en-US" sz="1600" dirty="0">
                <a:latin typeface="Times New Roman" panose="02020603050405020304" pitchFamily="18" charset="0"/>
                <a:cs typeface="Times New Roman" panose="02020603050405020304" pitchFamily="18" charset="0"/>
              </a:rPr>
              <a:t>can also downscale these frequencies so that words that occur all the time (e.g., topic-related or stop words) have lower values. This downscaling factor is called </a:t>
            </a:r>
            <a:r>
              <a:rPr lang="en-US" sz="1600" b="1" dirty="0">
                <a:latin typeface="Times New Roman" panose="02020603050405020304" pitchFamily="18" charset="0"/>
                <a:cs typeface="Times New Roman" panose="02020603050405020304" pitchFamily="18" charset="0"/>
              </a:rPr>
              <a:t>Inverse Document Frequency (IDF) </a:t>
            </a:r>
            <a:r>
              <a:rPr lang="en-US" sz="1600" dirty="0">
                <a:latin typeface="Times New Roman" panose="02020603050405020304" pitchFamily="18" charset="0"/>
                <a:cs typeface="Times New Roman" panose="02020603050405020304" pitchFamily="18" charset="0"/>
              </a:rPr>
              <a:t>and is equal to the logarithm of the inverse word document frequency</a:t>
            </a:r>
            <a:r>
              <a:rPr lang="en-US" sz="1600" dirty="0" smtClean="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Put together, these new features are </a:t>
            </a:r>
            <a:r>
              <a:rPr lang="en-US" sz="1600" dirty="0" err="1">
                <a:latin typeface="Times New Roman" panose="02020603050405020304" pitchFamily="18" charset="0"/>
                <a:cs typeface="Times New Roman" panose="02020603050405020304" pitchFamily="18" charset="0"/>
              </a:rPr>
              <a:t>are</a:t>
            </a:r>
            <a:r>
              <a:rPr lang="en-US" sz="1600" dirty="0">
                <a:latin typeface="Times New Roman" panose="02020603050405020304" pitchFamily="18" charset="0"/>
                <a:cs typeface="Times New Roman" panose="02020603050405020304" pitchFamily="18" charset="0"/>
              </a:rPr>
              <a:t> called TF-IDF features. So in summary:</a:t>
            </a:r>
          </a:p>
          <a:p>
            <a:pPr algn="just"/>
            <a:endParaRPr lang="en-US" sz="16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45668" y="4038601"/>
            <a:ext cx="7964932" cy="2431256"/>
          </a:xfrm>
          <a:prstGeom prst="rect">
            <a:avLst/>
          </a:prstGeom>
          <a:noFill/>
          <a:ln>
            <a:noFill/>
          </a:ln>
        </p:spPr>
      </p:pic>
    </p:spTree>
    <p:extLst>
      <p:ext uri="{BB962C8B-B14F-4D97-AF65-F5344CB8AC3E}">
        <p14:creationId xmlns:p14="http://schemas.microsoft.com/office/powerpoint/2010/main" val="37115159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831039396"/>
              </p:ext>
            </p:extLst>
          </p:nvPr>
        </p:nvGraphicFramePr>
        <p:xfrm>
          <a:off x="457200" y="457200"/>
          <a:ext cx="8229600" cy="5791200"/>
        </p:xfrm>
        <a:graphic>
          <a:graphicData uri="http://schemas.openxmlformats.org/presentationml/2006/ole">
            <mc:AlternateContent xmlns:mc="http://schemas.openxmlformats.org/markup-compatibility/2006">
              <mc:Choice xmlns:v="urn:schemas-microsoft-com:vml" Requires="v">
                <p:oleObj spid="_x0000_s28872" r:id="rId3" imgW="3781440" imgH="2467080" progId="">
                  <p:embed/>
                </p:oleObj>
              </mc:Choice>
              <mc:Fallback>
                <p:oleObj r:id="rId3" imgW="3781440" imgH="2467080" progId="">
                  <p:embed/>
                  <p:pic>
                    <p:nvPicPr>
                      <p:cNvPr id="0" name=""/>
                      <p:cNvPicPr/>
                      <p:nvPr/>
                    </p:nvPicPr>
                    <p:blipFill>
                      <a:blip r:embed="rId4"/>
                      <a:stretch>
                        <a:fillRect/>
                      </a:stretch>
                    </p:blipFill>
                    <p:spPr>
                      <a:xfrm>
                        <a:off x="457200" y="457200"/>
                        <a:ext cx="8229600" cy="5791200"/>
                      </a:xfrm>
                      <a:prstGeom prst="rect">
                        <a:avLst/>
                      </a:prstGeom>
                    </p:spPr>
                  </p:pic>
                </p:oleObj>
              </mc:Fallback>
            </mc:AlternateContent>
          </a:graphicData>
        </a:graphic>
      </p:graphicFrame>
    </p:spTree>
    <p:extLst>
      <p:ext uri="{BB962C8B-B14F-4D97-AF65-F5344CB8AC3E}">
        <p14:creationId xmlns:p14="http://schemas.microsoft.com/office/powerpoint/2010/main" val="5862262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4174905863"/>
              </p:ext>
            </p:extLst>
          </p:nvPr>
        </p:nvGraphicFramePr>
        <p:xfrm>
          <a:off x="152400" y="457200"/>
          <a:ext cx="8610600" cy="5791199"/>
        </p:xfrm>
        <a:graphic>
          <a:graphicData uri="http://schemas.openxmlformats.org/presentationml/2006/ole">
            <mc:AlternateContent xmlns:mc="http://schemas.openxmlformats.org/markup-compatibility/2006">
              <mc:Choice xmlns:v="urn:schemas-microsoft-com:vml" Requires="v">
                <p:oleObj spid="_x0000_s31940" r:id="rId3" imgW="3733920" imgH="2162160" progId="">
                  <p:embed/>
                </p:oleObj>
              </mc:Choice>
              <mc:Fallback>
                <p:oleObj r:id="rId3" imgW="3733920" imgH="2162160" progId="">
                  <p:embed/>
                  <p:pic>
                    <p:nvPicPr>
                      <p:cNvPr id="0" name=""/>
                      <p:cNvPicPr/>
                      <p:nvPr/>
                    </p:nvPicPr>
                    <p:blipFill>
                      <a:blip r:embed="rId4"/>
                      <a:stretch>
                        <a:fillRect/>
                      </a:stretch>
                    </p:blipFill>
                    <p:spPr>
                      <a:xfrm>
                        <a:off x="152400" y="457200"/>
                        <a:ext cx="8610600" cy="5791199"/>
                      </a:xfrm>
                      <a:prstGeom prst="rect">
                        <a:avLst/>
                      </a:prstGeom>
                    </p:spPr>
                  </p:pic>
                </p:oleObj>
              </mc:Fallback>
            </mc:AlternateContent>
          </a:graphicData>
        </a:graphic>
      </p:graphicFrame>
    </p:spTree>
    <p:extLst>
      <p:ext uri="{BB962C8B-B14F-4D97-AF65-F5344CB8AC3E}">
        <p14:creationId xmlns:p14="http://schemas.microsoft.com/office/powerpoint/2010/main" val="21364848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892314"/>
            <a:ext cx="5486400" cy="707886"/>
          </a:xfrm>
          <a:prstGeom prst="rect">
            <a:avLst/>
          </a:prstGeom>
          <a:noFill/>
        </p:spPr>
        <p:txBody>
          <a:bodyPr wrap="square" rtlCol="0">
            <a:spAutoFit/>
          </a:bodyPr>
          <a:lstStyle/>
          <a:p>
            <a:r>
              <a:rPr lang="en-US" sz="4000" b="1" spc="-10" dirty="0" err="1" smtClean="0">
                <a:solidFill>
                  <a:srgbClr val="C00000"/>
                </a:solidFill>
                <a:latin typeface="Bookman Uralic"/>
                <a:ea typeface="+mj-ea"/>
                <a:cs typeface="Bookman Uralic"/>
              </a:rPr>
              <a:t>Cont</a:t>
            </a:r>
            <a:r>
              <a:rPr lang="en-US" sz="4000" b="1" spc="-10" dirty="0" smtClean="0">
                <a:solidFill>
                  <a:srgbClr val="C00000"/>
                </a:solidFill>
                <a:latin typeface="Bookman Uralic"/>
                <a:ea typeface="+mj-ea"/>
                <a:cs typeface="Bookman Uralic"/>
              </a:rPr>
              <a:t> ..</a:t>
            </a:r>
            <a:endParaRPr lang="en-US" sz="2800" b="1" spc="-10" dirty="0">
              <a:solidFill>
                <a:srgbClr val="C00000"/>
              </a:solidFill>
              <a:latin typeface="Bookman Uralic"/>
              <a:ea typeface="+mj-ea"/>
              <a:cs typeface="Bookman Uralic"/>
            </a:endParaRPr>
          </a:p>
        </p:txBody>
      </p:sp>
      <p:sp>
        <p:nvSpPr>
          <p:cNvPr id="3" name="Rectangle 2"/>
          <p:cNvSpPr/>
          <p:nvPr/>
        </p:nvSpPr>
        <p:spPr>
          <a:xfrm>
            <a:off x="914400" y="2286000"/>
            <a:ext cx="7315200" cy="2123658"/>
          </a:xfrm>
          <a:prstGeom prst="rect">
            <a:avLst/>
          </a:prstGeom>
        </p:spPr>
        <p:txBody>
          <a:bodyPr wrap="square">
            <a:spAutoFit/>
          </a:bodyPr>
          <a:lstStyle/>
          <a:p>
            <a:pPr algn="just">
              <a:lnSpc>
                <a:spcPct val="150000"/>
              </a:lnSpc>
            </a:pPr>
            <a:r>
              <a:rPr lang="en-US" sz="2200" dirty="0">
                <a:latin typeface="Times New Roman" panose="02020603050405020304" pitchFamily="18" charset="0"/>
                <a:cs typeface="Times New Roman" panose="02020603050405020304" pitchFamily="18" charset="0"/>
              </a:rPr>
              <a:t>By applying advanced analytical techniques, such as Naïve Bayes, Support Vector Machines (SVM), and other deep learning algorithms, companies are able to explore and discover hidden relationships within their </a:t>
            </a:r>
            <a:r>
              <a:rPr lang="en-US" sz="2200" b="1" dirty="0">
                <a:latin typeface="Times New Roman" panose="02020603050405020304" pitchFamily="18" charset="0"/>
                <a:cs typeface="Times New Roman" panose="02020603050405020304" pitchFamily="18" charset="0"/>
              </a:rPr>
              <a:t>unstructured data</a:t>
            </a:r>
            <a:r>
              <a:rPr lang="en-US"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429615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925982543"/>
              </p:ext>
            </p:extLst>
          </p:nvPr>
        </p:nvGraphicFramePr>
        <p:xfrm>
          <a:off x="381000" y="304800"/>
          <a:ext cx="8305800" cy="5943599"/>
        </p:xfrm>
        <a:graphic>
          <a:graphicData uri="http://schemas.openxmlformats.org/presentationml/2006/ole">
            <mc:AlternateContent xmlns:mc="http://schemas.openxmlformats.org/markup-compatibility/2006">
              <mc:Choice xmlns:v="urn:schemas-microsoft-com:vml" Requires="v">
                <p:oleObj spid="_x0000_s32964" r:id="rId3" imgW="3324240" imgH="2114640" progId="">
                  <p:embed/>
                </p:oleObj>
              </mc:Choice>
              <mc:Fallback>
                <p:oleObj r:id="rId3" imgW="3324240" imgH="2114640" progId="">
                  <p:embed/>
                  <p:pic>
                    <p:nvPicPr>
                      <p:cNvPr id="0" name=""/>
                      <p:cNvPicPr/>
                      <p:nvPr/>
                    </p:nvPicPr>
                    <p:blipFill>
                      <a:blip r:embed="rId4"/>
                      <a:stretch>
                        <a:fillRect/>
                      </a:stretch>
                    </p:blipFill>
                    <p:spPr>
                      <a:xfrm>
                        <a:off x="381000" y="304800"/>
                        <a:ext cx="8305800" cy="5943599"/>
                      </a:xfrm>
                      <a:prstGeom prst="rect">
                        <a:avLst/>
                      </a:prstGeom>
                    </p:spPr>
                  </p:pic>
                </p:oleObj>
              </mc:Fallback>
            </mc:AlternateContent>
          </a:graphicData>
        </a:graphic>
      </p:graphicFrame>
    </p:spTree>
    <p:extLst>
      <p:ext uri="{BB962C8B-B14F-4D97-AF65-F5344CB8AC3E}">
        <p14:creationId xmlns:p14="http://schemas.microsoft.com/office/powerpoint/2010/main" val="37326016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86094366"/>
              </p:ext>
            </p:extLst>
          </p:nvPr>
        </p:nvGraphicFramePr>
        <p:xfrm>
          <a:off x="304800" y="457200"/>
          <a:ext cx="8458200" cy="5763065"/>
        </p:xfrm>
        <a:graphic>
          <a:graphicData uri="http://schemas.openxmlformats.org/presentationml/2006/ole">
            <mc:AlternateContent xmlns:mc="http://schemas.openxmlformats.org/markup-compatibility/2006">
              <mc:Choice xmlns:v="urn:schemas-microsoft-com:vml" Requires="v">
                <p:oleObj spid="_x0000_s33988" r:id="rId3" imgW="4000680" imgH="3009960" progId="">
                  <p:embed/>
                </p:oleObj>
              </mc:Choice>
              <mc:Fallback>
                <p:oleObj r:id="rId3" imgW="4000680" imgH="3009960" progId="">
                  <p:embed/>
                  <p:pic>
                    <p:nvPicPr>
                      <p:cNvPr id="0" name=""/>
                      <p:cNvPicPr/>
                      <p:nvPr/>
                    </p:nvPicPr>
                    <p:blipFill>
                      <a:blip r:embed="rId4"/>
                      <a:stretch>
                        <a:fillRect/>
                      </a:stretch>
                    </p:blipFill>
                    <p:spPr>
                      <a:xfrm>
                        <a:off x="304800" y="457200"/>
                        <a:ext cx="8458200" cy="5763065"/>
                      </a:xfrm>
                      <a:prstGeom prst="rect">
                        <a:avLst/>
                      </a:prstGeom>
                    </p:spPr>
                  </p:pic>
                </p:oleObj>
              </mc:Fallback>
            </mc:AlternateContent>
          </a:graphicData>
        </a:graphic>
      </p:graphicFrame>
    </p:spTree>
    <p:extLst>
      <p:ext uri="{BB962C8B-B14F-4D97-AF65-F5344CB8AC3E}">
        <p14:creationId xmlns:p14="http://schemas.microsoft.com/office/powerpoint/2010/main" val="33618220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261229852"/>
              </p:ext>
            </p:extLst>
          </p:nvPr>
        </p:nvGraphicFramePr>
        <p:xfrm>
          <a:off x="457200" y="457200"/>
          <a:ext cx="8077200" cy="5867400"/>
        </p:xfrm>
        <a:graphic>
          <a:graphicData uri="http://schemas.openxmlformats.org/presentationml/2006/ole">
            <mc:AlternateContent xmlns:mc="http://schemas.openxmlformats.org/markup-compatibility/2006">
              <mc:Choice xmlns:v="urn:schemas-microsoft-com:vml" Requires="v">
                <p:oleObj spid="_x0000_s35012" r:id="rId3" imgW="3962520" imgH="2800440" progId="">
                  <p:embed/>
                </p:oleObj>
              </mc:Choice>
              <mc:Fallback>
                <p:oleObj r:id="rId3" imgW="3962520" imgH="2800440" progId="">
                  <p:embed/>
                  <p:pic>
                    <p:nvPicPr>
                      <p:cNvPr id="0" name=""/>
                      <p:cNvPicPr/>
                      <p:nvPr/>
                    </p:nvPicPr>
                    <p:blipFill>
                      <a:blip r:embed="rId4"/>
                      <a:stretch>
                        <a:fillRect/>
                      </a:stretch>
                    </p:blipFill>
                    <p:spPr>
                      <a:xfrm>
                        <a:off x="457200" y="457200"/>
                        <a:ext cx="8077200" cy="5867400"/>
                      </a:xfrm>
                      <a:prstGeom prst="rect">
                        <a:avLst/>
                      </a:prstGeom>
                    </p:spPr>
                  </p:pic>
                </p:oleObj>
              </mc:Fallback>
            </mc:AlternateContent>
          </a:graphicData>
        </a:graphic>
      </p:graphicFrame>
    </p:spTree>
    <p:extLst>
      <p:ext uri="{BB962C8B-B14F-4D97-AF65-F5344CB8AC3E}">
        <p14:creationId xmlns:p14="http://schemas.microsoft.com/office/powerpoint/2010/main" val="13148069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765766764"/>
              </p:ext>
            </p:extLst>
          </p:nvPr>
        </p:nvGraphicFramePr>
        <p:xfrm>
          <a:off x="457200" y="525431"/>
          <a:ext cx="8229600" cy="5722967"/>
        </p:xfrm>
        <a:graphic>
          <a:graphicData uri="http://schemas.openxmlformats.org/presentationml/2006/ole">
            <mc:AlternateContent xmlns:mc="http://schemas.openxmlformats.org/markup-compatibility/2006">
              <mc:Choice xmlns:v="urn:schemas-microsoft-com:vml" Requires="v">
                <p:oleObj spid="_x0000_s36036" r:id="rId3" imgW="3390840" imgH="2390760" progId="">
                  <p:embed/>
                </p:oleObj>
              </mc:Choice>
              <mc:Fallback>
                <p:oleObj r:id="rId3" imgW="3390840" imgH="2390760" progId="">
                  <p:embed/>
                  <p:pic>
                    <p:nvPicPr>
                      <p:cNvPr id="0" name=""/>
                      <p:cNvPicPr/>
                      <p:nvPr/>
                    </p:nvPicPr>
                    <p:blipFill>
                      <a:blip r:embed="rId4"/>
                      <a:stretch>
                        <a:fillRect/>
                      </a:stretch>
                    </p:blipFill>
                    <p:spPr>
                      <a:xfrm>
                        <a:off x="457200" y="525431"/>
                        <a:ext cx="8229600" cy="5722967"/>
                      </a:xfrm>
                      <a:prstGeom prst="rect">
                        <a:avLst/>
                      </a:prstGeom>
                    </p:spPr>
                  </p:pic>
                </p:oleObj>
              </mc:Fallback>
            </mc:AlternateContent>
          </a:graphicData>
        </a:graphic>
      </p:graphicFrame>
    </p:spTree>
    <p:extLst>
      <p:ext uri="{BB962C8B-B14F-4D97-AF65-F5344CB8AC3E}">
        <p14:creationId xmlns:p14="http://schemas.microsoft.com/office/powerpoint/2010/main" val="7627787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r>
              <a:rPr lang="en-US" dirty="0" smtClean="0"/>
              <a:t>Clustering</a:t>
            </a:r>
            <a:endParaRPr lang="en-US" dirty="0"/>
          </a:p>
        </p:txBody>
      </p:sp>
      <p:sp>
        <p:nvSpPr>
          <p:cNvPr id="3" name="Rectangle 2"/>
          <p:cNvSpPr/>
          <p:nvPr/>
        </p:nvSpPr>
        <p:spPr>
          <a:xfrm>
            <a:off x="645668" y="1828800"/>
            <a:ext cx="8117331" cy="4247317"/>
          </a:xfrm>
          <a:prstGeom prst="rect">
            <a:avLst/>
          </a:prstGeom>
        </p:spPr>
        <p:txBody>
          <a:bodyPr wrap="square">
            <a:spAutoFit/>
          </a:bodyPr>
          <a:lstStyle/>
          <a:p>
            <a:pPr>
              <a:lnSpc>
                <a:spcPct val="150000"/>
              </a:lnSpc>
            </a:pPr>
            <a:r>
              <a:rPr lang="en-US" altLang="en-US" sz="2000" dirty="0">
                <a:solidFill>
                  <a:schemeClr val="folHlink"/>
                </a:solidFill>
                <a:latin typeface="Times New Roman" panose="02020603050405020304" pitchFamily="18" charset="0"/>
                <a:cs typeface="Times New Roman" panose="02020603050405020304" pitchFamily="18" charset="0"/>
              </a:rPr>
              <a:t>Clustering</a:t>
            </a:r>
            <a:r>
              <a:rPr lang="en-US" altLang="en-US" sz="2000" dirty="0">
                <a:latin typeface="Times New Roman" panose="02020603050405020304" pitchFamily="18" charset="0"/>
                <a:cs typeface="Times New Roman" panose="02020603050405020304" pitchFamily="18" charset="0"/>
              </a:rPr>
              <a:t>: the process of grouping a set of objects into classes of similar objects</a:t>
            </a:r>
          </a:p>
          <a:p>
            <a:pPr lvl="1">
              <a:lnSpc>
                <a:spcPct val="150000"/>
              </a:lnSpc>
            </a:pPr>
            <a:r>
              <a:rPr lang="en-US" altLang="en-US" sz="2000" b="1" dirty="0">
                <a:latin typeface="Times New Roman" panose="02020603050405020304" pitchFamily="18" charset="0"/>
                <a:cs typeface="Times New Roman" panose="02020603050405020304" pitchFamily="18" charset="0"/>
              </a:rPr>
              <a:t>Documents within a cluster should be similar.</a:t>
            </a:r>
          </a:p>
          <a:p>
            <a:pPr lvl="1">
              <a:lnSpc>
                <a:spcPct val="150000"/>
              </a:lnSpc>
            </a:pPr>
            <a:r>
              <a:rPr lang="en-US" altLang="en-US" sz="2000" b="1" dirty="0">
                <a:latin typeface="Times New Roman" panose="02020603050405020304" pitchFamily="18" charset="0"/>
                <a:cs typeface="Times New Roman" panose="02020603050405020304" pitchFamily="18" charset="0"/>
              </a:rPr>
              <a:t>Documents from different clusters should be dissimilar.</a:t>
            </a:r>
          </a:p>
          <a:p>
            <a:pPr>
              <a:lnSpc>
                <a:spcPct val="150000"/>
              </a:lnSpc>
            </a:pPr>
            <a:r>
              <a:rPr lang="en-US" altLang="en-US" sz="2000" dirty="0">
                <a:latin typeface="Times New Roman" panose="02020603050405020304" pitchFamily="18" charset="0"/>
                <a:cs typeface="Times New Roman" panose="02020603050405020304" pitchFamily="18" charset="0"/>
              </a:rPr>
              <a:t>The commonest form of </a:t>
            </a:r>
            <a:r>
              <a:rPr lang="en-US" altLang="en-US" sz="2000" i="1" dirty="0">
                <a:latin typeface="Times New Roman" panose="02020603050405020304" pitchFamily="18" charset="0"/>
                <a:cs typeface="Times New Roman" panose="02020603050405020304" pitchFamily="18" charset="0"/>
              </a:rPr>
              <a:t>unsupervised </a:t>
            </a:r>
            <a:r>
              <a:rPr lang="en-US" altLang="en-US" sz="2000" i="1" dirty="0" smtClean="0">
                <a:latin typeface="Times New Roman" panose="02020603050405020304" pitchFamily="18" charset="0"/>
                <a:cs typeface="Times New Roman" panose="02020603050405020304" pitchFamily="18" charset="0"/>
              </a:rPr>
              <a:t>learning</a:t>
            </a:r>
          </a:p>
          <a:p>
            <a:pPr lvl="2" algn="just">
              <a:lnSpc>
                <a:spcPct val="150000"/>
              </a:lnSpc>
            </a:pPr>
            <a:r>
              <a:rPr lang="en-US" altLang="en-US" sz="2000" dirty="0" smtClean="0">
                <a:latin typeface="Times New Roman" panose="02020603050405020304" pitchFamily="18" charset="0"/>
                <a:cs typeface="Times New Roman" panose="02020603050405020304" pitchFamily="18" charset="0"/>
              </a:rPr>
              <a:t>Unsupervised learning = learning from raw data, as opposed to supervised data where a classification of examples is given</a:t>
            </a:r>
          </a:p>
          <a:p>
            <a:pPr lvl="1" algn="just">
              <a:lnSpc>
                <a:spcPct val="150000"/>
              </a:lnSpc>
            </a:pPr>
            <a:r>
              <a:rPr lang="en-US" altLang="en-US" sz="2000" dirty="0" smtClean="0">
                <a:latin typeface="Times New Roman" panose="02020603050405020304" pitchFamily="18" charset="0"/>
                <a:cs typeface="Times New Roman" panose="02020603050405020304" pitchFamily="18" charset="0"/>
              </a:rPr>
              <a:t>A </a:t>
            </a:r>
            <a:r>
              <a:rPr lang="en-US" altLang="en-US" sz="2000" dirty="0">
                <a:latin typeface="Times New Roman" panose="02020603050405020304" pitchFamily="18" charset="0"/>
                <a:cs typeface="Times New Roman" panose="02020603050405020304" pitchFamily="18" charset="0"/>
              </a:rPr>
              <a:t>common and important task that finds many applications in IR and other places</a:t>
            </a:r>
          </a:p>
        </p:txBody>
      </p:sp>
    </p:spTree>
    <p:extLst>
      <p:ext uri="{BB962C8B-B14F-4D97-AF65-F5344CB8AC3E}">
        <p14:creationId xmlns:p14="http://schemas.microsoft.com/office/powerpoint/2010/main" val="16690211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0"/>
            <a:ext cx="4633595" cy="635000"/>
          </a:xfrm>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53250" name="Picture 2" descr="Clustering example with intra-and-inter-clustering illustrations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8534400"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3836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4191000" cy="615553"/>
          </a:xfrm>
        </p:spPr>
        <p:txBody>
          <a:bodyPr/>
          <a:lstStyle/>
          <a:p>
            <a:r>
              <a:rPr lang="en-US" altLang="en-US" dirty="0" smtClean="0"/>
              <a:t>Good Cluster</a:t>
            </a:r>
            <a:endParaRPr lang="en-US" dirty="0"/>
          </a:p>
        </p:txBody>
      </p:sp>
      <p:sp>
        <p:nvSpPr>
          <p:cNvPr id="3" name="Rectangle 2"/>
          <p:cNvSpPr/>
          <p:nvPr/>
        </p:nvSpPr>
        <p:spPr>
          <a:xfrm>
            <a:off x="609600" y="2057400"/>
            <a:ext cx="8001000" cy="3600986"/>
          </a:xfrm>
          <a:prstGeom prst="rect">
            <a:avLst/>
          </a:prstGeom>
        </p:spPr>
        <p:txBody>
          <a:bodyPr wrap="square">
            <a:spAutoFit/>
          </a:bodyPr>
          <a:lstStyle/>
          <a:p>
            <a:pPr algn="just"/>
            <a:r>
              <a:rPr lang="en-US" altLang="en-US" sz="3000" dirty="0">
                <a:latin typeface="Times New Roman" panose="02020603050405020304" pitchFamily="18" charset="0"/>
                <a:cs typeface="Times New Roman" panose="02020603050405020304" pitchFamily="18" charset="0"/>
              </a:rPr>
              <a:t>Internal criterion: A good clustering will produce high quality clusters in which:</a:t>
            </a:r>
          </a:p>
          <a:p>
            <a:pPr marL="914400" lvl="1" indent="-457200" algn="just">
              <a:buFont typeface="Wingdings" panose="05000000000000000000" pitchFamily="2" charset="2"/>
              <a:buChar char="§"/>
            </a:pPr>
            <a:r>
              <a:rPr lang="en-US" altLang="en-US" sz="2800" dirty="0" smtClean="0">
                <a:latin typeface="Times New Roman" panose="02020603050405020304" pitchFamily="18" charset="0"/>
                <a:cs typeface="Times New Roman" panose="02020603050405020304" pitchFamily="18" charset="0"/>
              </a:rPr>
              <a:t>The </a:t>
            </a:r>
            <a:r>
              <a:rPr lang="en-US" altLang="en-US" sz="2800" b="1" u="sng" dirty="0">
                <a:latin typeface="Times New Roman" panose="02020603050405020304" pitchFamily="18" charset="0"/>
                <a:cs typeface="Times New Roman" panose="02020603050405020304" pitchFamily="18" charset="0"/>
              </a:rPr>
              <a:t>intra-class</a:t>
            </a:r>
            <a:r>
              <a:rPr lang="en-US" altLang="en-US" sz="2800" dirty="0">
                <a:latin typeface="Times New Roman" panose="02020603050405020304" pitchFamily="18" charset="0"/>
                <a:cs typeface="Times New Roman" panose="02020603050405020304" pitchFamily="18" charset="0"/>
              </a:rPr>
              <a:t> (that is, intra-cluster) similarity is </a:t>
            </a:r>
            <a:r>
              <a:rPr lang="en-US" altLang="en-US" sz="2800" dirty="0" smtClean="0">
                <a:latin typeface="Times New Roman" panose="02020603050405020304" pitchFamily="18" charset="0"/>
                <a:cs typeface="Times New Roman" panose="02020603050405020304" pitchFamily="18" charset="0"/>
              </a:rPr>
              <a:t>high.</a:t>
            </a:r>
            <a:endParaRPr lang="en-US" altLang="en-US" sz="2800" dirty="0">
              <a:latin typeface="Times New Roman" panose="02020603050405020304" pitchFamily="18" charset="0"/>
              <a:cs typeface="Times New Roman" panose="02020603050405020304" pitchFamily="18" charset="0"/>
            </a:endParaRPr>
          </a:p>
          <a:p>
            <a:pPr marL="914400" lvl="1" indent="-457200" algn="just">
              <a:buFont typeface="Wingdings" panose="05000000000000000000" pitchFamily="2" charset="2"/>
              <a:buChar char="§"/>
            </a:pPr>
            <a:r>
              <a:rPr lang="en-US" altLang="en-US" sz="2800" dirty="0" smtClean="0">
                <a:latin typeface="Times New Roman" panose="02020603050405020304" pitchFamily="18" charset="0"/>
                <a:cs typeface="Times New Roman" panose="02020603050405020304" pitchFamily="18" charset="0"/>
              </a:rPr>
              <a:t>The </a:t>
            </a:r>
            <a:r>
              <a:rPr lang="en-US" altLang="en-US" sz="2800" b="1" u="sng" dirty="0">
                <a:latin typeface="Times New Roman" panose="02020603050405020304" pitchFamily="18" charset="0"/>
                <a:cs typeface="Times New Roman" panose="02020603050405020304" pitchFamily="18" charset="0"/>
              </a:rPr>
              <a:t>inter-class</a:t>
            </a:r>
            <a:r>
              <a:rPr lang="en-US" altLang="en-US" sz="2800" dirty="0">
                <a:latin typeface="Times New Roman" panose="02020603050405020304" pitchFamily="18" charset="0"/>
                <a:cs typeface="Times New Roman" panose="02020603050405020304" pitchFamily="18" charset="0"/>
              </a:rPr>
              <a:t> similarity is </a:t>
            </a:r>
            <a:r>
              <a:rPr lang="en-US" altLang="en-US" sz="2800" dirty="0" smtClean="0">
                <a:latin typeface="Times New Roman" panose="02020603050405020304" pitchFamily="18" charset="0"/>
                <a:cs typeface="Times New Roman" panose="02020603050405020304" pitchFamily="18" charset="0"/>
              </a:rPr>
              <a:t>low.</a:t>
            </a:r>
            <a:endParaRPr lang="en-US" altLang="en-US" sz="2800" dirty="0">
              <a:latin typeface="Times New Roman" panose="02020603050405020304" pitchFamily="18" charset="0"/>
              <a:cs typeface="Times New Roman" panose="02020603050405020304" pitchFamily="18" charset="0"/>
            </a:endParaRPr>
          </a:p>
          <a:p>
            <a:pPr marL="914400" lvl="1" indent="-457200" algn="just">
              <a:buFont typeface="Wingdings" panose="05000000000000000000" pitchFamily="2" charset="2"/>
              <a:buChar char="§"/>
            </a:pPr>
            <a:r>
              <a:rPr lang="en-US" altLang="en-US" sz="2800" dirty="0">
                <a:latin typeface="Times New Roman" panose="02020603050405020304" pitchFamily="18" charset="0"/>
                <a:cs typeface="Times New Roman" panose="02020603050405020304" pitchFamily="18" charset="0"/>
              </a:rPr>
              <a:t>The measured quality of a clustering depends on both the document representation and the similarity measure used</a:t>
            </a:r>
          </a:p>
        </p:txBody>
      </p:sp>
    </p:spTree>
    <p:extLst>
      <p:ext uri="{BB962C8B-B14F-4D97-AF65-F5344CB8AC3E}">
        <p14:creationId xmlns:p14="http://schemas.microsoft.com/office/powerpoint/2010/main" val="32455970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70" y="762000"/>
            <a:ext cx="4633595" cy="635000"/>
          </a:xfrm>
        </p:spPr>
        <p:txBody>
          <a:bodyPr/>
          <a:lstStyle/>
          <a:p>
            <a:endParaRPr lang="en-US" dirty="0"/>
          </a:p>
        </p:txBody>
      </p:sp>
      <p:sp>
        <p:nvSpPr>
          <p:cNvPr id="3" name="Text Placeholder 2"/>
          <p:cNvSpPr>
            <a:spLocks noGrp="1"/>
          </p:cNvSpPr>
          <p:nvPr>
            <p:ph type="body" idx="1"/>
          </p:nvPr>
        </p:nvSpPr>
        <p:spPr>
          <a:xfrm>
            <a:off x="645668" y="2697607"/>
            <a:ext cx="7841615" cy="738664"/>
          </a:xfrm>
        </p:spPr>
        <p:txBody>
          <a:bodyPr/>
          <a:lstStyle/>
          <a:p>
            <a:r>
              <a:rPr lang="en-US" sz="2400" dirty="0">
                <a:hlinkClick r:id="rId2"/>
              </a:rPr>
              <a:t>https://</a:t>
            </a:r>
            <a:r>
              <a:rPr lang="en-US" sz="2400" dirty="0" smtClean="0">
                <a:hlinkClick r:id="rId2"/>
              </a:rPr>
              <a:t>devopedia.org/text-clustering#qst-ans-1</a:t>
            </a:r>
            <a:endParaRPr lang="en-US" sz="2400" dirty="0" smtClean="0"/>
          </a:p>
          <a:p>
            <a:endParaRPr lang="en-US" sz="2400" dirty="0"/>
          </a:p>
        </p:txBody>
      </p:sp>
      <p:sp>
        <p:nvSpPr>
          <p:cNvPr id="4" name="Rectangle 3"/>
          <p:cNvSpPr/>
          <p:nvPr/>
        </p:nvSpPr>
        <p:spPr>
          <a:xfrm>
            <a:off x="812609" y="3810000"/>
            <a:ext cx="7507732" cy="384721"/>
          </a:xfrm>
          <a:prstGeom prst="rect">
            <a:avLst/>
          </a:prstGeom>
        </p:spPr>
        <p:txBody>
          <a:bodyPr wrap="square">
            <a:spAutoFit/>
          </a:bodyPr>
          <a:lstStyle/>
          <a:p>
            <a:r>
              <a:rPr lang="en-US" sz="1900" dirty="0"/>
              <a:t>https://www.kaggle.com/code/karthik3890/text-clustering#Introduction</a:t>
            </a:r>
          </a:p>
        </p:txBody>
      </p:sp>
    </p:spTree>
    <p:extLst>
      <p:ext uri="{BB962C8B-B14F-4D97-AF65-F5344CB8AC3E}">
        <p14:creationId xmlns:p14="http://schemas.microsoft.com/office/powerpoint/2010/main" val="23642911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5221732" cy="762000"/>
          </a:xfrm>
        </p:spPr>
        <p:txBody>
          <a:bodyPr/>
          <a:lstStyle/>
          <a:p>
            <a:r>
              <a:rPr lang="en-US" dirty="0"/>
              <a:t>Similarity Measures</a:t>
            </a:r>
          </a:p>
        </p:txBody>
      </p:sp>
      <p:graphicFrame>
        <p:nvGraphicFramePr>
          <p:cNvPr id="3" name="Object 2"/>
          <p:cNvGraphicFramePr>
            <a:graphicFrameLocks noChangeAspect="1"/>
          </p:cNvGraphicFramePr>
          <p:nvPr>
            <p:extLst>
              <p:ext uri="{D42A27DB-BD31-4B8C-83A1-F6EECF244321}">
                <p14:modId xmlns:p14="http://schemas.microsoft.com/office/powerpoint/2010/main" val="4216603303"/>
              </p:ext>
            </p:extLst>
          </p:nvPr>
        </p:nvGraphicFramePr>
        <p:xfrm>
          <a:off x="588498" y="1905000"/>
          <a:ext cx="8324850" cy="4400550"/>
        </p:xfrm>
        <a:graphic>
          <a:graphicData uri="http://schemas.openxmlformats.org/presentationml/2006/ole">
            <mc:AlternateContent xmlns:mc="http://schemas.openxmlformats.org/markup-compatibility/2006">
              <mc:Choice xmlns:v="urn:schemas-microsoft-com:vml" Requires="v">
                <p:oleObj spid="_x0000_s37056" r:id="rId3" imgW="8115480" imgH="3467160" progId="">
                  <p:embed/>
                </p:oleObj>
              </mc:Choice>
              <mc:Fallback>
                <p:oleObj r:id="rId3" imgW="8115480" imgH="3467160" progId="">
                  <p:embed/>
                  <p:pic>
                    <p:nvPicPr>
                      <p:cNvPr id="0" name=""/>
                      <p:cNvPicPr/>
                      <p:nvPr/>
                    </p:nvPicPr>
                    <p:blipFill>
                      <a:blip r:embed="rId4"/>
                      <a:stretch>
                        <a:fillRect/>
                      </a:stretch>
                    </p:blipFill>
                    <p:spPr>
                      <a:xfrm>
                        <a:off x="588498" y="1905000"/>
                        <a:ext cx="8324850" cy="4400550"/>
                      </a:xfrm>
                      <a:prstGeom prst="rect">
                        <a:avLst/>
                      </a:prstGeom>
                    </p:spPr>
                  </p:pic>
                </p:oleObj>
              </mc:Fallback>
            </mc:AlternateContent>
          </a:graphicData>
        </a:graphic>
      </p:graphicFrame>
    </p:spTree>
    <p:extLst>
      <p:ext uri="{BB962C8B-B14F-4D97-AF65-F5344CB8AC3E}">
        <p14:creationId xmlns:p14="http://schemas.microsoft.com/office/powerpoint/2010/main" val="41226832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475" y="762000"/>
            <a:ext cx="7620000" cy="553998"/>
          </a:xfrm>
        </p:spPr>
        <p:txBody>
          <a:bodyPr/>
          <a:lstStyle/>
          <a:p>
            <a:r>
              <a:rPr lang="en-US" sz="3600" dirty="0" smtClean="0"/>
              <a:t>Use </a:t>
            </a:r>
            <a:r>
              <a:rPr lang="en-US" sz="3600" dirty="0"/>
              <a:t>cases of clustering algorithms</a:t>
            </a:r>
          </a:p>
        </p:txBody>
      </p:sp>
      <p:sp>
        <p:nvSpPr>
          <p:cNvPr id="3" name="Text Placeholder 2"/>
          <p:cNvSpPr>
            <a:spLocks noGrp="1"/>
          </p:cNvSpPr>
          <p:nvPr>
            <p:ph type="body" idx="1"/>
          </p:nvPr>
        </p:nvSpPr>
        <p:spPr>
          <a:xfrm>
            <a:off x="1905000" y="2286000"/>
            <a:ext cx="3726815" cy="2769989"/>
          </a:xfrm>
        </p:spPr>
        <p:txBody>
          <a:bodyPr/>
          <a:lstStyle/>
          <a:p>
            <a:pPr marL="514350" indent="-51435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Document Clustering</a:t>
            </a:r>
          </a:p>
          <a:p>
            <a:pPr marL="514350" indent="-51435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Recommendation Engine</a:t>
            </a:r>
          </a:p>
          <a:p>
            <a:pPr marL="514350" indent="-51435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Image Segmentation</a:t>
            </a:r>
          </a:p>
          <a:p>
            <a:pPr marL="514350" indent="-51435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Market Segmentation</a:t>
            </a:r>
          </a:p>
          <a:p>
            <a:pPr marL="514350" indent="-51435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Search Result </a:t>
            </a:r>
            <a:r>
              <a:rPr lang="en-US" sz="2400" dirty="0" smtClean="0">
                <a:latin typeface="Times New Roman" panose="02020603050405020304" pitchFamily="18" charset="0"/>
                <a:cs typeface="Times New Roman" panose="02020603050405020304" pitchFamily="18" charset="0"/>
              </a:rPr>
              <a:t>Grouping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85534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0"/>
            <a:ext cx="4633595" cy="635000"/>
          </a:xfrm>
        </p:spPr>
        <p:txBody>
          <a:bodyPr/>
          <a:lstStyle/>
          <a:p>
            <a:r>
              <a:rPr lang="en-US" dirty="0" smtClean="0"/>
              <a:t>KDD Steps</a:t>
            </a:r>
            <a:endParaRPr lang="en-US" dirty="0"/>
          </a:p>
        </p:txBody>
      </p:sp>
      <p:pic>
        <p:nvPicPr>
          <p:cNvPr id="4100" name="Picture 4" descr="Steps in the KDD process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52600"/>
            <a:ext cx="87630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5056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736" y="762001"/>
            <a:ext cx="6122064" cy="609600"/>
          </a:xfrm>
        </p:spPr>
        <p:txBody>
          <a:bodyPr/>
          <a:lstStyle/>
          <a:p>
            <a:r>
              <a:rPr lang="en-US" dirty="0">
                <a:latin typeface="Times New Roman" panose="02020603050405020304" pitchFamily="18" charset="0"/>
                <a:cs typeface="Times New Roman" panose="02020603050405020304" pitchFamily="18" charset="0"/>
              </a:rPr>
              <a:t>Document Clustering</a:t>
            </a:r>
            <a:br>
              <a:rPr lang="en-US" dirty="0">
                <a:latin typeface="Times New Roman" panose="02020603050405020304" pitchFamily="18" charset="0"/>
                <a:cs typeface="Times New Roman" panose="02020603050405020304" pitchFamily="18" charset="0"/>
              </a:rPr>
            </a:br>
            <a:endParaRPr lang="en-US" dirty="0"/>
          </a:p>
        </p:txBody>
      </p:sp>
      <p:pic>
        <p:nvPicPr>
          <p:cNvPr id="52226" name="Picture 2" descr="Applying Machine Learning to classify an unsupervised text document | by  vishabh goel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874" y="1752600"/>
            <a:ext cx="80772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2499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sp>
        <p:nvSpPr>
          <p:cNvPr id="4" name="AutoShape 2" descr="Real Time Image Segmentation Using 5 Lines of Code | by Ayoola Olafenwa  (she/her) | Towards Data Science"/>
          <p:cNvSpPr>
            <a:spLocks noGrp="1" noChangeAspect="1" noChangeArrowheads="1"/>
          </p:cNvSpPr>
          <p:nvPr>
            <p:ph type="title"/>
          </p:nvPr>
        </p:nvSpPr>
        <p:spPr bwMode="auto">
          <a:xfrm>
            <a:off x="838200" y="762000"/>
            <a:ext cx="4633913" cy="13234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a:latin typeface="Times New Roman" panose="02020603050405020304" pitchFamily="18" charset="0"/>
                <a:cs typeface="Times New Roman" panose="02020603050405020304" pitchFamily="18" charset="0"/>
              </a:rPr>
              <a:t>Image Segmentation</a:t>
            </a:r>
            <a:br>
              <a:rPr lang="en-US" dirty="0">
                <a:latin typeface="Times New Roman" panose="02020603050405020304" pitchFamily="18" charset="0"/>
                <a:cs typeface="Times New Roman" panose="02020603050405020304" pitchFamily="18" charset="0"/>
              </a:rPr>
            </a:br>
            <a:endParaRPr lang="en-US" dirty="0"/>
          </a:p>
        </p:txBody>
      </p:sp>
      <p:pic>
        <p:nvPicPr>
          <p:cNvPr id="50182" name="Picture 6" descr="Real Time Image Segmentation Using 5 Lines of Code | by Ayoola Olafenwa  (she/her)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8534400" cy="499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93987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840" y="533400"/>
            <a:ext cx="4633595" cy="635000"/>
          </a:xfrm>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8130" name="Picture 2" descr="Market segmentation: What it is, Types &amp; Examples | QuestionP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929"/>
            <a:ext cx="9144000" cy="693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63292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945" y="914400"/>
            <a:ext cx="7202932" cy="685800"/>
          </a:xfrm>
        </p:spPr>
        <p:txBody>
          <a:bodyPr/>
          <a:lstStyle/>
          <a:p>
            <a:r>
              <a:rPr lang="en-US" dirty="0">
                <a:latin typeface="Times New Roman" panose="02020603050405020304" pitchFamily="18" charset="0"/>
                <a:cs typeface="Times New Roman" panose="02020603050405020304" pitchFamily="18" charset="0"/>
              </a:rPr>
              <a:t>Search Result Grouping</a:t>
            </a:r>
            <a:br>
              <a:rPr lang="en-US" dirty="0">
                <a:latin typeface="Times New Roman" panose="02020603050405020304" pitchFamily="18" charset="0"/>
                <a:cs typeface="Times New Roman" panose="02020603050405020304" pitchFamily="18" charset="0"/>
              </a:rPr>
            </a:br>
            <a:endParaRPr lang="en-US" dirty="0"/>
          </a:p>
        </p:txBody>
      </p:sp>
      <p:sp>
        <p:nvSpPr>
          <p:cNvPr id="3" name="Text Placeholder 2"/>
          <p:cNvSpPr>
            <a:spLocks noGrp="1"/>
          </p:cNvSpPr>
          <p:nvPr>
            <p:ph type="body" idx="1"/>
          </p:nvPr>
        </p:nvSpPr>
        <p:spPr/>
        <p:txBody>
          <a:bodyPr/>
          <a:lstStyle/>
          <a:p>
            <a:endParaRPr lang="en-US"/>
          </a:p>
        </p:txBody>
      </p:sp>
      <p:pic>
        <p:nvPicPr>
          <p:cNvPr id="51202" name="Picture 2" descr="Google Testing Grouping Search Results By Categ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86597"/>
            <a:ext cx="8534400" cy="4842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3119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838201"/>
            <a:ext cx="7841615" cy="609600"/>
          </a:xfrm>
        </p:spPr>
        <p:txBody>
          <a:bodyPr/>
          <a:lstStyle/>
          <a:p>
            <a:r>
              <a:rPr lang="en-US" dirty="0" smtClean="0"/>
              <a:t>Types of Clustering Techniques</a:t>
            </a:r>
            <a:endParaRPr lang="en-US" dirty="0"/>
          </a:p>
        </p:txBody>
      </p:sp>
      <p:sp>
        <p:nvSpPr>
          <p:cNvPr id="3" name="Text Placeholder 2"/>
          <p:cNvSpPr>
            <a:spLocks noGrp="1"/>
          </p:cNvSpPr>
          <p:nvPr>
            <p:ph type="body" idx="1"/>
          </p:nvPr>
        </p:nvSpPr>
        <p:spPr>
          <a:xfrm>
            <a:off x="1447800" y="2209800"/>
            <a:ext cx="5334000" cy="2769989"/>
          </a:xfrm>
        </p:spPr>
        <p:txBody>
          <a:bodyPr/>
          <a:lstStyle/>
          <a:p>
            <a:pPr marL="514350" indent="-514350">
              <a:lnSpc>
                <a:spcPct val="150000"/>
              </a:lnSpc>
              <a:buFont typeface="+mj-lt"/>
              <a:buAutoNum type="arabicPeriod"/>
            </a:pPr>
            <a:r>
              <a:rPr lang="en-US" altLang="en-US" sz="2400" dirty="0">
                <a:latin typeface="Times New Roman" panose="02020603050405020304" pitchFamily="18" charset="0"/>
                <a:cs typeface="Times New Roman" panose="02020603050405020304" pitchFamily="18" charset="0"/>
              </a:rPr>
              <a:t>Partitioning Methods</a:t>
            </a:r>
          </a:p>
          <a:p>
            <a:pPr marL="514350" indent="-514350">
              <a:lnSpc>
                <a:spcPct val="150000"/>
              </a:lnSpc>
              <a:buFont typeface="+mj-lt"/>
              <a:buAutoNum type="arabicPeriod"/>
            </a:pPr>
            <a:r>
              <a:rPr lang="en-US" altLang="en-US" sz="2400" dirty="0">
                <a:latin typeface="Times New Roman" panose="02020603050405020304" pitchFamily="18" charset="0"/>
                <a:cs typeface="Times New Roman" panose="02020603050405020304" pitchFamily="18" charset="0"/>
              </a:rPr>
              <a:t>Hierarchical Methods</a:t>
            </a:r>
          </a:p>
          <a:p>
            <a:pPr marL="514350" indent="-514350">
              <a:lnSpc>
                <a:spcPct val="150000"/>
              </a:lnSpc>
              <a:buFont typeface="+mj-lt"/>
              <a:buAutoNum type="arabicPeriod"/>
            </a:pPr>
            <a:r>
              <a:rPr lang="en-US" altLang="en-US" sz="2400" dirty="0">
                <a:latin typeface="Times New Roman" panose="02020603050405020304" pitchFamily="18" charset="0"/>
                <a:cs typeface="Times New Roman" panose="02020603050405020304" pitchFamily="18" charset="0"/>
              </a:rPr>
              <a:t>Density-Based Methods</a:t>
            </a:r>
          </a:p>
          <a:p>
            <a:pPr marL="514350" indent="-514350">
              <a:lnSpc>
                <a:spcPct val="150000"/>
              </a:lnSpc>
              <a:buFont typeface="+mj-lt"/>
              <a:buAutoNum type="arabicPeriod"/>
            </a:pPr>
            <a:r>
              <a:rPr lang="en-US" altLang="en-US" sz="2400" dirty="0">
                <a:latin typeface="Times New Roman" panose="02020603050405020304" pitchFamily="18" charset="0"/>
                <a:cs typeface="Times New Roman" panose="02020603050405020304" pitchFamily="18" charset="0"/>
              </a:rPr>
              <a:t>Grid-Based Methods</a:t>
            </a:r>
          </a:p>
          <a:p>
            <a:pPr marL="514350" indent="-514350">
              <a:lnSpc>
                <a:spcPct val="150000"/>
              </a:lnSpc>
              <a:buFont typeface="+mj-lt"/>
              <a:buAutoNum type="arabicPeriod"/>
            </a:pPr>
            <a:r>
              <a:rPr lang="en-US" altLang="en-US" sz="2400" dirty="0">
                <a:latin typeface="Times New Roman" panose="02020603050405020304" pitchFamily="18" charset="0"/>
                <a:cs typeface="Times New Roman" panose="02020603050405020304" pitchFamily="18" charset="0"/>
              </a:rPr>
              <a:t>Model-Based Clustering </a:t>
            </a:r>
            <a:r>
              <a:rPr lang="en-US" altLang="en-US" sz="2400" dirty="0" smtClean="0">
                <a:latin typeface="Times New Roman" panose="02020603050405020304" pitchFamily="18" charset="0"/>
                <a:cs typeface="Times New Roman" panose="02020603050405020304" pitchFamily="18" charset="0"/>
              </a:rPr>
              <a:t>Methods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904916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Rectangle 2"/>
          <p:cNvSpPr>
            <a:spLocks noGrp="1" noChangeArrowheads="1"/>
          </p:cNvSpPr>
          <p:nvPr>
            <p:ph type="title"/>
          </p:nvPr>
        </p:nvSpPr>
        <p:spPr>
          <a:xfrm>
            <a:off x="685800" y="914400"/>
            <a:ext cx="6096000" cy="514350"/>
          </a:xfrm>
          <a:noFill/>
          <a:ln/>
        </p:spPr>
        <p:txBody>
          <a:bodyPr vert="horz" wrap="square" lIns="69056" tIns="34529" rIns="69056" bIns="34529" rtlCol="0" anchor="ctr">
            <a:noAutofit/>
          </a:bodyPr>
          <a:lstStyle/>
          <a:p>
            <a:r>
              <a:rPr lang="en-US" altLang="en-US" sz="3200" dirty="0"/>
              <a:t>Major Clustering Approaches</a:t>
            </a:r>
            <a:endParaRPr lang="en-US" altLang="en-US" sz="4800" b="1" dirty="0">
              <a:solidFill>
                <a:srgbClr val="C00000"/>
              </a:solidFill>
            </a:endParaRPr>
          </a:p>
        </p:txBody>
      </p:sp>
      <p:sp>
        <p:nvSpPr>
          <p:cNvPr id="1456131" name="Rectangle 3"/>
          <p:cNvSpPr>
            <a:spLocks noGrp="1" noChangeArrowheads="1"/>
          </p:cNvSpPr>
          <p:nvPr>
            <p:ph type="body" idx="1"/>
          </p:nvPr>
        </p:nvSpPr>
        <p:spPr>
          <a:xfrm>
            <a:off x="685800" y="1828800"/>
            <a:ext cx="7772400" cy="4095750"/>
          </a:xfrm>
          <a:noFill/>
          <a:ln/>
        </p:spPr>
        <p:txBody>
          <a:bodyPr vert="horz" wrap="square" lIns="69056" tIns="34529" rIns="69056" bIns="34529" rtlCol="0">
            <a:noAutofit/>
          </a:bodyPr>
          <a:lstStyle/>
          <a:p>
            <a:pPr algn="just"/>
            <a:r>
              <a:rPr lang="en-US" altLang="en-US" sz="2200" u="sng" dirty="0">
                <a:solidFill>
                  <a:srgbClr val="C00000"/>
                </a:solidFill>
              </a:rPr>
              <a:t>Partitioning algorithms</a:t>
            </a:r>
            <a:r>
              <a:rPr lang="en-US" altLang="en-US" sz="2200" dirty="0"/>
              <a:t>: Construct various partitions and then evaluate them by some criterion</a:t>
            </a:r>
          </a:p>
          <a:p>
            <a:pPr algn="just"/>
            <a:r>
              <a:rPr lang="en-US" altLang="en-US" sz="2200" u="sng" dirty="0">
                <a:solidFill>
                  <a:srgbClr val="C00000"/>
                </a:solidFill>
              </a:rPr>
              <a:t>Hierarchy algorithms</a:t>
            </a:r>
            <a:r>
              <a:rPr lang="en-US" altLang="en-US" sz="2200" dirty="0"/>
              <a:t>: Create a hierarchical decomposition of the set of data (or objects) using some criterion</a:t>
            </a:r>
          </a:p>
          <a:p>
            <a:pPr algn="just"/>
            <a:r>
              <a:rPr lang="en-US" altLang="en-US" sz="2200" u="sng" dirty="0">
                <a:solidFill>
                  <a:srgbClr val="C00000"/>
                </a:solidFill>
              </a:rPr>
              <a:t>Density-based</a:t>
            </a:r>
            <a:r>
              <a:rPr lang="en-US" altLang="en-US" sz="2200" dirty="0"/>
              <a:t>: based on connectivity and density functions</a:t>
            </a:r>
          </a:p>
          <a:p>
            <a:pPr algn="just"/>
            <a:r>
              <a:rPr lang="en-US" altLang="en-US" sz="2200" u="sng" dirty="0">
                <a:solidFill>
                  <a:srgbClr val="C00000"/>
                </a:solidFill>
              </a:rPr>
              <a:t>Grid-based</a:t>
            </a:r>
            <a:r>
              <a:rPr lang="en-US" altLang="en-US" sz="2200" dirty="0">
                <a:solidFill>
                  <a:srgbClr val="C00000"/>
                </a:solidFill>
              </a:rPr>
              <a:t>: </a:t>
            </a:r>
            <a:r>
              <a:rPr lang="en-US" altLang="en-US" sz="2200" dirty="0"/>
              <a:t>based on a multiple-level granularity structure</a:t>
            </a:r>
            <a:endParaRPr lang="en-US" altLang="en-US" sz="2200" b="1" dirty="0"/>
          </a:p>
          <a:p>
            <a:pPr algn="just"/>
            <a:r>
              <a:rPr lang="en-US" altLang="en-US" sz="2200" u="sng" dirty="0">
                <a:solidFill>
                  <a:srgbClr val="C00000"/>
                </a:solidFill>
              </a:rPr>
              <a:t>Model-based</a:t>
            </a:r>
            <a:r>
              <a:rPr lang="en-US" altLang="en-US" sz="2200" dirty="0">
                <a:solidFill>
                  <a:srgbClr val="C00000"/>
                </a:solidFill>
              </a:rPr>
              <a:t>: </a:t>
            </a:r>
            <a:r>
              <a:rPr lang="en-US" altLang="en-US" sz="2200" dirty="0"/>
              <a:t>A model is hypothesized for each of the clusters and the idea is to find the best fit of that model to each other</a:t>
            </a:r>
            <a:endParaRPr lang="en-US" altLang="en-US" sz="2200" b="1" dirty="0"/>
          </a:p>
        </p:txBody>
      </p:sp>
    </p:spTree>
    <p:extLst>
      <p:ext uri="{BB962C8B-B14F-4D97-AF65-F5344CB8AC3E}">
        <p14:creationId xmlns:p14="http://schemas.microsoft.com/office/powerpoint/2010/main" val="1247544173"/>
      </p:ext>
    </p:extLst>
  </p:cSld>
  <p:clrMapOvr>
    <a:masterClrMapping/>
  </p:clrMapOvr>
  <p:transition>
    <p:strips dir="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226" name="Rectangle 2"/>
          <p:cNvSpPr>
            <a:spLocks noGrp="1" noChangeArrowheads="1"/>
          </p:cNvSpPr>
          <p:nvPr>
            <p:ph type="title"/>
          </p:nvPr>
        </p:nvSpPr>
        <p:spPr>
          <a:xfrm>
            <a:off x="762000" y="838200"/>
            <a:ext cx="6477000" cy="628650"/>
          </a:xfrm>
          <a:noFill/>
          <a:ln/>
        </p:spPr>
        <p:txBody>
          <a:bodyPr vert="horz" wrap="square" lIns="69056" tIns="34529" rIns="69056" bIns="34529" rtlCol="0" anchor="ctr">
            <a:normAutofit/>
          </a:bodyPr>
          <a:lstStyle/>
          <a:p>
            <a:r>
              <a:rPr lang="en-US" altLang="en-US" sz="2400" dirty="0"/>
              <a:t>Partitioning Algorithms: Basic Concept</a:t>
            </a:r>
            <a:endParaRPr lang="en-US" altLang="en-US" sz="2100" dirty="0"/>
          </a:p>
        </p:txBody>
      </p:sp>
      <p:sp>
        <p:nvSpPr>
          <p:cNvPr id="1460227" name="Rectangle 3"/>
          <p:cNvSpPr>
            <a:spLocks noGrp="1" noChangeArrowheads="1"/>
          </p:cNvSpPr>
          <p:nvPr>
            <p:ph type="body" idx="1"/>
          </p:nvPr>
        </p:nvSpPr>
        <p:spPr>
          <a:xfrm>
            <a:off x="762000" y="2000250"/>
            <a:ext cx="7772400" cy="3943350"/>
          </a:xfrm>
          <a:noFill/>
          <a:ln/>
        </p:spPr>
        <p:txBody>
          <a:bodyPr vert="horz" wrap="square" lIns="69056" tIns="34529" rIns="69056" bIns="34529" rtlCol="0">
            <a:noAutofit/>
          </a:bodyPr>
          <a:lstStyle/>
          <a:p>
            <a:pPr>
              <a:lnSpc>
                <a:spcPct val="110000"/>
              </a:lnSpc>
            </a:pPr>
            <a:r>
              <a:rPr lang="en-US" altLang="en-US" sz="2000" u="sng" dirty="0"/>
              <a:t>Partitioning method:</a:t>
            </a:r>
            <a:r>
              <a:rPr lang="en-US" altLang="en-US" sz="2000" dirty="0"/>
              <a:t> Construct a partition of a database </a:t>
            </a:r>
            <a:r>
              <a:rPr lang="en-US" altLang="en-US" sz="2000" b="1" i="1" dirty="0"/>
              <a:t>D</a:t>
            </a:r>
            <a:r>
              <a:rPr lang="en-US" altLang="en-US" sz="2000" dirty="0"/>
              <a:t> of </a:t>
            </a:r>
            <a:r>
              <a:rPr lang="en-US" altLang="en-US" sz="2000" b="1" i="1" dirty="0"/>
              <a:t>n</a:t>
            </a:r>
            <a:r>
              <a:rPr lang="en-US" altLang="en-US" sz="2000" dirty="0"/>
              <a:t> objects into a set of </a:t>
            </a:r>
            <a:r>
              <a:rPr lang="en-US" altLang="en-US" sz="2000" b="1" i="1" dirty="0"/>
              <a:t>k</a:t>
            </a:r>
            <a:r>
              <a:rPr lang="en-US" altLang="en-US" sz="2000" dirty="0"/>
              <a:t> clusters</a:t>
            </a:r>
          </a:p>
          <a:p>
            <a:pPr>
              <a:lnSpc>
                <a:spcPct val="110000"/>
              </a:lnSpc>
            </a:pPr>
            <a:r>
              <a:rPr lang="en-US" altLang="en-US" sz="2000" dirty="0"/>
              <a:t>Given a </a:t>
            </a:r>
            <a:r>
              <a:rPr lang="en-US" altLang="en-US" sz="2000" i="1" dirty="0"/>
              <a:t>k</a:t>
            </a:r>
            <a:r>
              <a:rPr lang="en-US" altLang="en-US" sz="2000" dirty="0"/>
              <a:t>, find a partition of </a:t>
            </a:r>
            <a:r>
              <a:rPr lang="en-US" altLang="en-US" sz="2000" i="1" dirty="0"/>
              <a:t>k clusters </a:t>
            </a:r>
            <a:r>
              <a:rPr lang="en-US" altLang="en-US" sz="2000" dirty="0"/>
              <a:t>that optimizes the chosen partitioning criterion</a:t>
            </a:r>
          </a:p>
          <a:p>
            <a:pPr lvl="1">
              <a:lnSpc>
                <a:spcPct val="110000"/>
              </a:lnSpc>
            </a:pPr>
            <a:r>
              <a:rPr lang="en-US" altLang="en-US" sz="2000" dirty="0"/>
              <a:t>Global optimal: exhaustively enumerate all partitions</a:t>
            </a:r>
          </a:p>
          <a:p>
            <a:pPr lvl="1">
              <a:lnSpc>
                <a:spcPct val="110000"/>
              </a:lnSpc>
            </a:pPr>
            <a:r>
              <a:rPr lang="en-US" altLang="en-US" sz="2000" dirty="0"/>
              <a:t>Heuristic methods: </a:t>
            </a:r>
            <a:r>
              <a:rPr lang="en-US" altLang="en-US" sz="2000" i="1" dirty="0"/>
              <a:t>k-means</a:t>
            </a:r>
            <a:r>
              <a:rPr lang="en-US" altLang="en-US" sz="2000" dirty="0"/>
              <a:t> and </a:t>
            </a:r>
            <a:r>
              <a:rPr lang="en-US" altLang="en-US" sz="2000" i="1" dirty="0"/>
              <a:t>k-</a:t>
            </a:r>
            <a:r>
              <a:rPr lang="en-US" altLang="en-US" sz="2000" i="1" dirty="0" err="1"/>
              <a:t>medoids</a:t>
            </a:r>
            <a:r>
              <a:rPr lang="en-US" altLang="en-US" sz="2000" dirty="0"/>
              <a:t> algorithms</a:t>
            </a:r>
          </a:p>
          <a:p>
            <a:pPr lvl="1">
              <a:lnSpc>
                <a:spcPct val="110000"/>
              </a:lnSpc>
            </a:pPr>
            <a:r>
              <a:rPr lang="en-US" altLang="en-US" sz="2000" i="1" u="sng" dirty="0"/>
              <a:t>k-means</a:t>
            </a:r>
            <a:r>
              <a:rPr lang="en-US" altLang="en-US" sz="2000" dirty="0"/>
              <a:t> (MacQueen’67): Each cluster is represented by the center of the cluster</a:t>
            </a:r>
          </a:p>
          <a:p>
            <a:pPr lvl="1">
              <a:lnSpc>
                <a:spcPct val="110000"/>
              </a:lnSpc>
            </a:pPr>
            <a:r>
              <a:rPr lang="en-US" altLang="en-US" sz="2000" i="1" u="sng" dirty="0"/>
              <a:t>k-</a:t>
            </a:r>
            <a:r>
              <a:rPr lang="en-US" altLang="en-US" sz="2000" i="1" u="sng" dirty="0" err="1"/>
              <a:t>medoids</a:t>
            </a:r>
            <a:r>
              <a:rPr lang="en-US" altLang="en-US" sz="2000" dirty="0"/>
              <a:t> or PAM (Partition around </a:t>
            </a:r>
            <a:r>
              <a:rPr lang="en-US" altLang="en-US" sz="2000" dirty="0" err="1"/>
              <a:t>medoids</a:t>
            </a:r>
            <a:r>
              <a:rPr lang="en-US" altLang="en-US" sz="2000" dirty="0"/>
              <a:t>) (Kaufman &amp; Rousseeuw’87): Each cluster is represented by one of the objects in the cluster  </a:t>
            </a:r>
          </a:p>
        </p:txBody>
      </p:sp>
    </p:spTree>
    <p:extLst>
      <p:ext uri="{BB962C8B-B14F-4D97-AF65-F5344CB8AC3E}">
        <p14:creationId xmlns:p14="http://schemas.microsoft.com/office/powerpoint/2010/main" val="320193121"/>
      </p:ext>
    </p:extLst>
  </p:cSld>
  <p:clrMapOvr>
    <a:masterClrMapping/>
  </p:clrMapOvr>
  <p:transition>
    <p:strips dir="r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274" name="Rectangle 2"/>
          <p:cNvSpPr>
            <a:spLocks noGrp="1" noChangeArrowheads="1"/>
          </p:cNvSpPr>
          <p:nvPr>
            <p:ph type="title"/>
          </p:nvPr>
        </p:nvSpPr>
        <p:spPr>
          <a:xfrm>
            <a:off x="685800" y="914400"/>
            <a:ext cx="6918723" cy="373856"/>
          </a:xfrm>
        </p:spPr>
        <p:txBody>
          <a:bodyPr>
            <a:noAutofit/>
          </a:bodyPr>
          <a:lstStyle/>
          <a:p>
            <a:r>
              <a:rPr lang="en-US" altLang="en-US" sz="3200" dirty="0"/>
              <a:t>The </a:t>
            </a:r>
            <a:r>
              <a:rPr lang="en-US" altLang="en-US" sz="3200" i="1" dirty="0"/>
              <a:t>K-Means</a:t>
            </a:r>
            <a:r>
              <a:rPr lang="en-US" altLang="en-US" sz="3200" dirty="0"/>
              <a:t> Clustering Method</a:t>
            </a:r>
            <a:r>
              <a:rPr lang="en-US" altLang="en-US" sz="2400" dirty="0"/>
              <a:t> </a:t>
            </a:r>
            <a:endParaRPr lang="en-US" altLang="en-US" sz="2800" dirty="0"/>
          </a:p>
        </p:txBody>
      </p:sp>
      <p:sp>
        <p:nvSpPr>
          <p:cNvPr id="1462275" name="Rectangle 3"/>
          <p:cNvSpPr>
            <a:spLocks noGrp="1" noChangeArrowheads="1"/>
          </p:cNvSpPr>
          <p:nvPr>
            <p:ph type="body" idx="1"/>
          </p:nvPr>
        </p:nvSpPr>
        <p:spPr>
          <a:xfrm>
            <a:off x="838200" y="1905001"/>
            <a:ext cx="7696200" cy="4386502"/>
          </a:xfrm>
        </p:spPr>
        <p:txBody>
          <a:bodyPr/>
          <a:lstStyle/>
          <a:p>
            <a:r>
              <a:rPr lang="en-US" altLang="en-US" sz="2800" dirty="0"/>
              <a:t>Given </a:t>
            </a:r>
            <a:r>
              <a:rPr lang="en-US" altLang="en-US" sz="2800" i="1" dirty="0"/>
              <a:t>k</a:t>
            </a:r>
            <a:r>
              <a:rPr lang="en-US" altLang="en-US" sz="2800" dirty="0"/>
              <a:t>, the </a:t>
            </a:r>
            <a:r>
              <a:rPr lang="en-US" altLang="en-US" sz="2800" i="1" dirty="0"/>
              <a:t>k-means</a:t>
            </a:r>
            <a:r>
              <a:rPr lang="en-US" altLang="en-US" sz="2800" dirty="0"/>
              <a:t> algorithm is implemented in 4 steps:</a:t>
            </a:r>
          </a:p>
          <a:p>
            <a:pPr lvl="1" algn="just"/>
            <a:r>
              <a:rPr lang="en-US" altLang="en-US" sz="2800" b="1" dirty="0" smtClean="0">
                <a:solidFill>
                  <a:srgbClr val="000000"/>
                </a:solidFill>
              </a:rPr>
              <a:t>1. Partition </a:t>
            </a:r>
            <a:r>
              <a:rPr lang="en-US" altLang="en-US" sz="2800" b="1" dirty="0">
                <a:solidFill>
                  <a:srgbClr val="000000"/>
                </a:solidFill>
              </a:rPr>
              <a:t>objects </a:t>
            </a:r>
            <a:r>
              <a:rPr lang="en-US" altLang="en-US" sz="2800" dirty="0">
                <a:solidFill>
                  <a:srgbClr val="000000"/>
                </a:solidFill>
              </a:rPr>
              <a:t>into </a:t>
            </a:r>
            <a:r>
              <a:rPr lang="en-US" altLang="en-US" sz="2800" b="1" i="1" dirty="0">
                <a:solidFill>
                  <a:srgbClr val="000000"/>
                </a:solidFill>
              </a:rPr>
              <a:t>k</a:t>
            </a:r>
            <a:r>
              <a:rPr lang="en-US" altLang="en-US" sz="2800" dirty="0">
                <a:solidFill>
                  <a:srgbClr val="000000"/>
                </a:solidFill>
              </a:rPr>
              <a:t> nonempty subsets</a:t>
            </a:r>
          </a:p>
          <a:p>
            <a:pPr lvl="1" algn="just"/>
            <a:r>
              <a:rPr lang="en-US" altLang="en-US" sz="2800" b="1" dirty="0" smtClean="0">
                <a:solidFill>
                  <a:srgbClr val="000000"/>
                </a:solidFill>
              </a:rPr>
              <a:t>2. Compute </a:t>
            </a:r>
            <a:r>
              <a:rPr lang="en-US" altLang="en-US" sz="2800" b="1" dirty="0">
                <a:solidFill>
                  <a:srgbClr val="000000"/>
                </a:solidFill>
              </a:rPr>
              <a:t>seed points </a:t>
            </a:r>
            <a:r>
              <a:rPr lang="en-US" altLang="en-US" sz="2800" dirty="0">
                <a:solidFill>
                  <a:srgbClr val="000000"/>
                </a:solidFill>
              </a:rPr>
              <a:t>as the </a:t>
            </a:r>
            <a:r>
              <a:rPr lang="en-US" altLang="en-US" sz="2800" b="1" dirty="0">
                <a:solidFill>
                  <a:srgbClr val="000000"/>
                </a:solidFill>
              </a:rPr>
              <a:t>centroids</a:t>
            </a:r>
            <a:r>
              <a:rPr lang="en-US" altLang="en-US" sz="2800" dirty="0">
                <a:solidFill>
                  <a:srgbClr val="000000"/>
                </a:solidFill>
              </a:rPr>
              <a:t> of the clusters of the current partition.  The centroid is the center (</a:t>
            </a:r>
            <a:r>
              <a:rPr lang="en-US" altLang="en-US" sz="2800" b="1" dirty="0">
                <a:solidFill>
                  <a:srgbClr val="000000"/>
                </a:solidFill>
              </a:rPr>
              <a:t>mean point</a:t>
            </a:r>
            <a:r>
              <a:rPr lang="en-US" altLang="en-US" sz="2800" dirty="0">
                <a:solidFill>
                  <a:srgbClr val="000000"/>
                </a:solidFill>
              </a:rPr>
              <a:t>) of the cluster.</a:t>
            </a:r>
          </a:p>
          <a:p>
            <a:pPr lvl="1" algn="just"/>
            <a:r>
              <a:rPr lang="en-US" altLang="en-US" sz="2800" b="1" dirty="0" smtClean="0">
                <a:solidFill>
                  <a:srgbClr val="000000"/>
                </a:solidFill>
              </a:rPr>
              <a:t>3. Assign </a:t>
            </a:r>
            <a:r>
              <a:rPr lang="en-US" altLang="en-US" sz="2800" b="1" dirty="0">
                <a:solidFill>
                  <a:srgbClr val="000000"/>
                </a:solidFill>
              </a:rPr>
              <a:t>each object </a:t>
            </a:r>
            <a:r>
              <a:rPr lang="en-US" altLang="en-US" sz="2800" dirty="0">
                <a:solidFill>
                  <a:srgbClr val="000000"/>
                </a:solidFill>
              </a:rPr>
              <a:t>to the cluster with the nearest seed point.  </a:t>
            </a:r>
          </a:p>
          <a:p>
            <a:pPr lvl="1" algn="just"/>
            <a:r>
              <a:rPr lang="en-US" altLang="en-US" sz="2800" b="1" dirty="0" smtClean="0">
                <a:solidFill>
                  <a:srgbClr val="000000"/>
                </a:solidFill>
              </a:rPr>
              <a:t>4</a:t>
            </a:r>
            <a:r>
              <a:rPr lang="en-US" altLang="en-US" sz="2800" dirty="0" smtClean="0">
                <a:solidFill>
                  <a:srgbClr val="000000"/>
                </a:solidFill>
              </a:rPr>
              <a:t>. Go </a:t>
            </a:r>
            <a:r>
              <a:rPr lang="en-US" altLang="en-US" sz="2800" dirty="0">
                <a:solidFill>
                  <a:srgbClr val="000000"/>
                </a:solidFill>
              </a:rPr>
              <a:t>back to Step 2, </a:t>
            </a:r>
            <a:r>
              <a:rPr lang="en-US" altLang="en-US" sz="2800" b="1" dirty="0">
                <a:solidFill>
                  <a:srgbClr val="000000"/>
                </a:solidFill>
              </a:rPr>
              <a:t>stop when no more new assignment</a:t>
            </a:r>
            <a:r>
              <a:rPr lang="en-US" altLang="en-US" sz="2400" b="1" dirty="0">
                <a:solidFill>
                  <a:srgbClr val="000000"/>
                </a:solidFill>
              </a:rPr>
              <a:t>.</a:t>
            </a:r>
          </a:p>
        </p:txBody>
      </p:sp>
    </p:spTree>
    <p:extLst>
      <p:ext uri="{BB962C8B-B14F-4D97-AF65-F5344CB8AC3E}">
        <p14:creationId xmlns:p14="http://schemas.microsoft.com/office/powerpoint/2010/main" val="2455243284"/>
      </p:ext>
    </p:extLst>
  </p:cSld>
  <p:clrMapOvr>
    <a:masterClrMapping/>
  </p:clrMapOvr>
  <p:transition>
    <p:strips dir="rd"/>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3298" name="Rectangle 2"/>
          <p:cNvSpPr>
            <a:spLocks noGrp="1" noChangeArrowheads="1"/>
          </p:cNvSpPr>
          <p:nvPr>
            <p:ph type="title"/>
          </p:nvPr>
        </p:nvSpPr>
        <p:spPr>
          <a:xfrm>
            <a:off x="1493043" y="934822"/>
            <a:ext cx="5472113" cy="373856"/>
          </a:xfrm>
        </p:spPr>
        <p:txBody>
          <a:bodyPr>
            <a:normAutofit/>
          </a:bodyPr>
          <a:lstStyle/>
          <a:p>
            <a:r>
              <a:rPr lang="en-US" altLang="en-US" sz="2400" dirty="0"/>
              <a:t>The </a:t>
            </a:r>
            <a:r>
              <a:rPr lang="en-US" altLang="en-US" sz="2400" i="1" dirty="0"/>
              <a:t>K-Means</a:t>
            </a:r>
            <a:r>
              <a:rPr lang="en-US" altLang="en-US" sz="2400" dirty="0"/>
              <a:t> Clustering Method</a:t>
            </a:r>
            <a:r>
              <a:rPr lang="en-US" altLang="en-US" sz="1800" dirty="0"/>
              <a:t> </a:t>
            </a:r>
            <a:endParaRPr lang="en-US" altLang="en-US" sz="2100" dirty="0"/>
          </a:p>
        </p:txBody>
      </p:sp>
      <p:grpSp>
        <p:nvGrpSpPr>
          <p:cNvPr id="1463300" name="Group 4"/>
          <p:cNvGrpSpPr>
            <a:grpSpLocks/>
          </p:cNvGrpSpPr>
          <p:nvPr/>
        </p:nvGrpSpPr>
        <p:grpSpPr bwMode="auto">
          <a:xfrm>
            <a:off x="2514600" y="2400300"/>
            <a:ext cx="1714500" cy="1543050"/>
            <a:chOff x="528" y="240"/>
            <a:chExt cx="2142" cy="1872"/>
          </a:xfrm>
        </p:grpSpPr>
        <p:graphicFrame>
          <p:nvGraphicFramePr>
            <p:cNvPr id="1463301" name="Object 5"/>
            <p:cNvGraphicFramePr>
              <a:graphicFrameLocks noChangeAspect="1"/>
            </p:cNvGraphicFramePr>
            <p:nvPr/>
          </p:nvGraphicFramePr>
          <p:xfrm>
            <a:off x="528" y="240"/>
            <a:ext cx="2142" cy="1872"/>
          </p:xfrm>
          <a:graphic>
            <a:graphicData uri="http://schemas.openxmlformats.org/presentationml/2006/ole">
              <mc:AlternateContent xmlns:mc="http://schemas.openxmlformats.org/markup-compatibility/2006">
                <mc:Choice xmlns:v="urn:schemas-microsoft-com:vml" Requires="v">
                  <p:oleObj spid="_x0000_s45182" name="Worksheet" r:id="rId3" imgW="3400654" imgH="2915107" progId="Excel.Sheet.8">
                    <p:embed/>
                  </p:oleObj>
                </mc:Choice>
                <mc:Fallback>
                  <p:oleObj name="Worksheet" r:id="rId3" imgW="3400654" imgH="2915107" progId="Excel.Sheet.8">
                    <p:embed/>
                    <p:pic>
                      <p:nvPicPr>
                        <p:cNvPr id="1463301" name="Object 5"/>
                        <p:cNvPicPr>
                          <a:picLocks noRot="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240"/>
                          <a:ext cx="2142" cy="187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sp>
          <p:nvSpPr>
            <p:cNvPr id="1463302" name="Freeform 6"/>
            <p:cNvSpPr>
              <a:spLocks/>
            </p:cNvSpPr>
            <p:nvPr/>
          </p:nvSpPr>
          <p:spPr bwMode="auto">
            <a:xfrm>
              <a:off x="1008" y="1004"/>
              <a:ext cx="231" cy="364"/>
            </a:xfrm>
            <a:custGeom>
              <a:avLst/>
              <a:gdLst>
                <a:gd name="T0" fmla="*/ 518 w 852"/>
                <a:gd name="T1" fmla="*/ 280 h 1260"/>
                <a:gd name="T2" fmla="*/ 392 w 852"/>
                <a:gd name="T3" fmla="*/ 36 h 1260"/>
                <a:gd name="T4" fmla="*/ 237 w 852"/>
                <a:gd name="T5" fmla="*/ 21 h 1260"/>
                <a:gd name="T6" fmla="*/ 133 w 852"/>
                <a:gd name="T7" fmla="*/ 73 h 1260"/>
                <a:gd name="T8" fmla="*/ 0 w 852"/>
                <a:gd name="T9" fmla="*/ 369 h 1260"/>
                <a:gd name="T10" fmla="*/ 44 w 852"/>
                <a:gd name="T11" fmla="*/ 688 h 1260"/>
                <a:gd name="T12" fmla="*/ 362 w 852"/>
                <a:gd name="T13" fmla="*/ 1117 h 1260"/>
                <a:gd name="T14" fmla="*/ 429 w 852"/>
                <a:gd name="T15" fmla="*/ 1139 h 1260"/>
                <a:gd name="T16" fmla="*/ 451 w 852"/>
                <a:gd name="T17" fmla="*/ 1154 h 1260"/>
                <a:gd name="T18" fmla="*/ 525 w 852"/>
                <a:gd name="T19" fmla="*/ 1176 h 1260"/>
                <a:gd name="T20" fmla="*/ 622 w 852"/>
                <a:gd name="T21" fmla="*/ 1228 h 1260"/>
                <a:gd name="T22" fmla="*/ 792 w 852"/>
                <a:gd name="T23" fmla="*/ 1243 h 1260"/>
                <a:gd name="T24" fmla="*/ 785 w 852"/>
                <a:gd name="T25" fmla="*/ 1021 h 1260"/>
                <a:gd name="T26" fmla="*/ 748 w 852"/>
                <a:gd name="T27" fmla="*/ 954 h 1260"/>
                <a:gd name="T28" fmla="*/ 688 w 852"/>
                <a:gd name="T29" fmla="*/ 858 h 1260"/>
                <a:gd name="T30" fmla="*/ 622 w 852"/>
                <a:gd name="T31" fmla="*/ 762 h 1260"/>
                <a:gd name="T32" fmla="*/ 607 w 852"/>
                <a:gd name="T33" fmla="*/ 732 h 1260"/>
                <a:gd name="T34" fmla="*/ 592 w 852"/>
                <a:gd name="T35" fmla="*/ 710 h 1260"/>
                <a:gd name="T36" fmla="*/ 555 w 852"/>
                <a:gd name="T37" fmla="*/ 643 h 1260"/>
                <a:gd name="T38" fmla="*/ 540 w 852"/>
                <a:gd name="T39" fmla="*/ 621 h 1260"/>
                <a:gd name="T40" fmla="*/ 518 w 852"/>
                <a:gd name="T41" fmla="*/ 280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sp>
          <p:nvSpPr>
            <p:cNvPr id="1463303" name="Freeform 7"/>
            <p:cNvSpPr>
              <a:spLocks/>
            </p:cNvSpPr>
            <p:nvPr/>
          </p:nvSpPr>
          <p:spPr bwMode="auto">
            <a:xfrm>
              <a:off x="1587" y="1021"/>
              <a:ext cx="231" cy="364"/>
            </a:xfrm>
            <a:custGeom>
              <a:avLst/>
              <a:gdLst>
                <a:gd name="T0" fmla="*/ 183 w 768"/>
                <a:gd name="T1" fmla="*/ 67 h 630"/>
                <a:gd name="T2" fmla="*/ 72 w 768"/>
                <a:gd name="T3" fmla="*/ 74 h 630"/>
                <a:gd name="T4" fmla="*/ 5 w 768"/>
                <a:gd name="T5" fmla="*/ 170 h 630"/>
                <a:gd name="T6" fmla="*/ 13 w 768"/>
                <a:gd name="T7" fmla="*/ 311 h 630"/>
                <a:gd name="T8" fmla="*/ 57 w 768"/>
                <a:gd name="T9" fmla="*/ 356 h 630"/>
                <a:gd name="T10" fmla="*/ 109 w 768"/>
                <a:gd name="T11" fmla="*/ 415 h 630"/>
                <a:gd name="T12" fmla="*/ 235 w 768"/>
                <a:gd name="T13" fmla="*/ 548 h 630"/>
                <a:gd name="T14" fmla="*/ 257 w 768"/>
                <a:gd name="T15" fmla="*/ 570 h 630"/>
                <a:gd name="T16" fmla="*/ 331 w 768"/>
                <a:gd name="T17" fmla="*/ 593 h 630"/>
                <a:gd name="T18" fmla="*/ 450 w 768"/>
                <a:gd name="T19" fmla="*/ 630 h 630"/>
                <a:gd name="T20" fmla="*/ 598 w 768"/>
                <a:gd name="T21" fmla="*/ 607 h 630"/>
                <a:gd name="T22" fmla="*/ 657 w 768"/>
                <a:gd name="T23" fmla="*/ 585 h 630"/>
                <a:gd name="T24" fmla="*/ 687 w 768"/>
                <a:gd name="T25" fmla="*/ 533 h 630"/>
                <a:gd name="T26" fmla="*/ 717 w 768"/>
                <a:gd name="T27" fmla="*/ 474 h 630"/>
                <a:gd name="T28" fmla="*/ 724 w 768"/>
                <a:gd name="T29" fmla="*/ 437 h 630"/>
                <a:gd name="T30" fmla="*/ 739 w 768"/>
                <a:gd name="T31" fmla="*/ 415 h 630"/>
                <a:gd name="T32" fmla="*/ 768 w 768"/>
                <a:gd name="T33" fmla="*/ 296 h 630"/>
                <a:gd name="T34" fmla="*/ 761 w 768"/>
                <a:gd name="T35" fmla="*/ 178 h 630"/>
                <a:gd name="T36" fmla="*/ 724 w 768"/>
                <a:gd name="T37" fmla="*/ 111 h 630"/>
                <a:gd name="T38" fmla="*/ 465 w 768"/>
                <a:gd name="T39" fmla="*/ 0 h 630"/>
                <a:gd name="T40" fmla="*/ 205 w 768"/>
                <a:gd name="T41" fmla="*/ 30 h 630"/>
                <a:gd name="T42" fmla="*/ 183 w 768"/>
                <a:gd name="T43" fmla="*/ 67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grpSp>
      <p:grpSp>
        <p:nvGrpSpPr>
          <p:cNvPr id="1463304" name="Group 8"/>
          <p:cNvGrpSpPr>
            <a:grpSpLocks/>
          </p:cNvGrpSpPr>
          <p:nvPr/>
        </p:nvGrpSpPr>
        <p:grpSpPr bwMode="auto">
          <a:xfrm>
            <a:off x="4311892" y="2371441"/>
            <a:ext cx="2341959" cy="1543050"/>
            <a:chOff x="2688" y="1272"/>
            <a:chExt cx="1967" cy="1296"/>
          </a:xfrm>
        </p:grpSpPr>
        <p:grpSp>
          <p:nvGrpSpPr>
            <p:cNvPr id="1463305" name="Group 9"/>
            <p:cNvGrpSpPr>
              <a:grpSpLocks/>
            </p:cNvGrpSpPr>
            <p:nvPr/>
          </p:nvGrpSpPr>
          <p:grpSpPr bwMode="auto">
            <a:xfrm>
              <a:off x="3215" y="1272"/>
              <a:ext cx="1440" cy="1296"/>
              <a:chOff x="3035" y="205"/>
              <a:chExt cx="2142" cy="1872"/>
            </a:xfrm>
          </p:grpSpPr>
          <p:graphicFrame>
            <p:nvGraphicFramePr>
              <p:cNvPr id="1463306" name="Object 10"/>
              <p:cNvGraphicFramePr>
                <a:graphicFrameLocks noChangeAspect="1"/>
              </p:cNvGraphicFramePr>
              <p:nvPr>
                <p:extLst>
                  <p:ext uri="{D42A27DB-BD31-4B8C-83A1-F6EECF244321}">
                    <p14:modId xmlns:p14="http://schemas.microsoft.com/office/powerpoint/2010/main" val="812314130"/>
                  </p:ext>
                </p:extLst>
              </p:nvPr>
            </p:nvGraphicFramePr>
            <p:xfrm>
              <a:off x="3035" y="205"/>
              <a:ext cx="2142" cy="1872"/>
            </p:xfrm>
            <a:graphic>
              <a:graphicData uri="http://schemas.openxmlformats.org/presentationml/2006/ole">
                <mc:AlternateContent xmlns:mc="http://schemas.openxmlformats.org/markup-compatibility/2006">
                  <mc:Choice xmlns:v="urn:schemas-microsoft-com:vml" Requires="v">
                    <p:oleObj spid="_x0000_s45183" name="Worksheet" r:id="rId5" imgW="3400654" imgH="2915107" progId="Excel.Sheet.8">
                      <p:embed/>
                    </p:oleObj>
                  </mc:Choice>
                  <mc:Fallback>
                    <p:oleObj name="Worksheet" r:id="rId5" imgW="3400654" imgH="2915107" progId="Excel.Sheet.8">
                      <p:embed/>
                      <p:pic>
                        <p:nvPicPr>
                          <p:cNvPr id="1463306"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5" y="205"/>
                            <a:ext cx="2142" cy="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63307" name="Freeform 11"/>
              <p:cNvSpPr>
                <a:spLocks/>
              </p:cNvSpPr>
              <p:nvPr/>
            </p:nvSpPr>
            <p:spPr bwMode="auto">
              <a:xfrm>
                <a:off x="3838" y="849"/>
                <a:ext cx="231" cy="364"/>
              </a:xfrm>
              <a:custGeom>
                <a:avLst/>
                <a:gdLst>
                  <a:gd name="T0" fmla="*/ 518 w 852"/>
                  <a:gd name="T1" fmla="*/ 280 h 1260"/>
                  <a:gd name="T2" fmla="*/ 392 w 852"/>
                  <a:gd name="T3" fmla="*/ 36 h 1260"/>
                  <a:gd name="T4" fmla="*/ 237 w 852"/>
                  <a:gd name="T5" fmla="*/ 21 h 1260"/>
                  <a:gd name="T6" fmla="*/ 133 w 852"/>
                  <a:gd name="T7" fmla="*/ 73 h 1260"/>
                  <a:gd name="T8" fmla="*/ 0 w 852"/>
                  <a:gd name="T9" fmla="*/ 369 h 1260"/>
                  <a:gd name="T10" fmla="*/ 44 w 852"/>
                  <a:gd name="T11" fmla="*/ 688 h 1260"/>
                  <a:gd name="T12" fmla="*/ 362 w 852"/>
                  <a:gd name="T13" fmla="*/ 1117 h 1260"/>
                  <a:gd name="T14" fmla="*/ 429 w 852"/>
                  <a:gd name="T15" fmla="*/ 1139 h 1260"/>
                  <a:gd name="T16" fmla="*/ 451 w 852"/>
                  <a:gd name="T17" fmla="*/ 1154 h 1260"/>
                  <a:gd name="T18" fmla="*/ 525 w 852"/>
                  <a:gd name="T19" fmla="*/ 1176 h 1260"/>
                  <a:gd name="T20" fmla="*/ 622 w 852"/>
                  <a:gd name="T21" fmla="*/ 1228 h 1260"/>
                  <a:gd name="T22" fmla="*/ 792 w 852"/>
                  <a:gd name="T23" fmla="*/ 1243 h 1260"/>
                  <a:gd name="T24" fmla="*/ 785 w 852"/>
                  <a:gd name="T25" fmla="*/ 1021 h 1260"/>
                  <a:gd name="T26" fmla="*/ 748 w 852"/>
                  <a:gd name="T27" fmla="*/ 954 h 1260"/>
                  <a:gd name="T28" fmla="*/ 688 w 852"/>
                  <a:gd name="T29" fmla="*/ 858 h 1260"/>
                  <a:gd name="T30" fmla="*/ 622 w 852"/>
                  <a:gd name="T31" fmla="*/ 762 h 1260"/>
                  <a:gd name="T32" fmla="*/ 607 w 852"/>
                  <a:gd name="T33" fmla="*/ 732 h 1260"/>
                  <a:gd name="T34" fmla="*/ 592 w 852"/>
                  <a:gd name="T35" fmla="*/ 710 h 1260"/>
                  <a:gd name="T36" fmla="*/ 555 w 852"/>
                  <a:gd name="T37" fmla="*/ 643 h 1260"/>
                  <a:gd name="T38" fmla="*/ 540 w 852"/>
                  <a:gd name="T39" fmla="*/ 621 h 1260"/>
                  <a:gd name="T40" fmla="*/ 518 w 852"/>
                  <a:gd name="T41" fmla="*/ 280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sp>
            <p:nvSpPr>
              <p:cNvPr id="1463308" name="Freeform 12"/>
              <p:cNvSpPr>
                <a:spLocks/>
              </p:cNvSpPr>
              <p:nvPr/>
            </p:nvSpPr>
            <p:spPr bwMode="auto">
              <a:xfrm>
                <a:off x="4385" y="994"/>
                <a:ext cx="231" cy="364"/>
              </a:xfrm>
              <a:custGeom>
                <a:avLst/>
                <a:gdLst>
                  <a:gd name="T0" fmla="*/ 183 w 768"/>
                  <a:gd name="T1" fmla="*/ 67 h 630"/>
                  <a:gd name="T2" fmla="*/ 72 w 768"/>
                  <a:gd name="T3" fmla="*/ 74 h 630"/>
                  <a:gd name="T4" fmla="*/ 5 w 768"/>
                  <a:gd name="T5" fmla="*/ 170 h 630"/>
                  <a:gd name="T6" fmla="*/ 13 w 768"/>
                  <a:gd name="T7" fmla="*/ 311 h 630"/>
                  <a:gd name="T8" fmla="*/ 57 w 768"/>
                  <a:gd name="T9" fmla="*/ 356 h 630"/>
                  <a:gd name="T10" fmla="*/ 109 w 768"/>
                  <a:gd name="T11" fmla="*/ 415 h 630"/>
                  <a:gd name="T12" fmla="*/ 235 w 768"/>
                  <a:gd name="T13" fmla="*/ 548 h 630"/>
                  <a:gd name="T14" fmla="*/ 257 w 768"/>
                  <a:gd name="T15" fmla="*/ 570 h 630"/>
                  <a:gd name="T16" fmla="*/ 331 w 768"/>
                  <a:gd name="T17" fmla="*/ 593 h 630"/>
                  <a:gd name="T18" fmla="*/ 450 w 768"/>
                  <a:gd name="T19" fmla="*/ 630 h 630"/>
                  <a:gd name="T20" fmla="*/ 598 w 768"/>
                  <a:gd name="T21" fmla="*/ 607 h 630"/>
                  <a:gd name="T22" fmla="*/ 657 w 768"/>
                  <a:gd name="T23" fmla="*/ 585 h 630"/>
                  <a:gd name="T24" fmla="*/ 687 w 768"/>
                  <a:gd name="T25" fmla="*/ 533 h 630"/>
                  <a:gd name="T26" fmla="*/ 717 w 768"/>
                  <a:gd name="T27" fmla="*/ 474 h 630"/>
                  <a:gd name="T28" fmla="*/ 724 w 768"/>
                  <a:gd name="T29" fmla="*/ 437 h 630"/>
                  <a:gd name="T30" fmla="*/ 739 w 768"/>
                  <a:gd name="T31" fmla="*/ 415 h 630"/>
                  <a:gd name="T32" fmla="*/ 768 w 768"/>
                  <a:gd name="T33" fmla="*/ 296 h 630"/>
                  <a:gd name="T34" fmla="*/ 761 w 768"/>
                  <a:gd name="T35" fmla="*/ 178 h 630"/>
                  <a:gd name="T36" fmla="*/ 724 w 768"/>
                  <a:gd name="T37" fmla="*/ 111 h 630"/>
                  <a:gd name="T38" fmla="*/ 465 w 768"/>
                  <a:gd name="T39" fmla="*/ 0 h 630"/>
                  <a:gd name="T40" fmla="*/ 205 w 768"/>
                  <a:gd name="T41" fmla="*/ 30 h 630"/>
                  <a:gd name="T42" fmla="*/ 183 w 768"/>
                  <a:gd name="T43" fmla="*/ 67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grpSp>
        <p:sp>
          <p:nvSpPr>
            <p:cNvPr id="1463309" name="Line 13"/>
            <p:cNvSpPr>
              <a:spLocks noChangeShapeType="1"/>
            </p:cNvSpPr>
            <p:nvPr/>
          </p:nvSpPr>
          <p:spPr bwMode="auto">
            <a:xfrm>
              <a:off x="2688" y="1920"/>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1463310" name="Group 14"/>
          <p:cNvGrpSpPr>
            <a:grpSpLocks/>
          </p:cNvGrpSpPr>
          <p:nvPr/>
        </p:nvGrpSpPr>
        <p:grpSpPr bwMode="auto">
          <a:xfrm>
            <a:off x="5086350" y="4000500"/>
            <a:ext cx="1714500" cy="1714500"/>
            <a:chOff x="3312" y="2640"/>
            <a:chExt cx="1440" cy="1440"/>
          </a:xfrm>
        </p:grpSpPr>
        <p:graphicFrame>
          <p:nvGraphicFramePr>
            <p:cNvPr id="1463311" name="Object 15"/>
            <p:cNvGraphicFramePr>
              <a:graphicFrameLocks noChangeAspect="1"/>
            </p:cNvGraphicFramePr>
            <p:nvPr/>
          </p:nvGraphicFramePr>
          <p:xfrm>
            <a:off x="3312" y="2832"/>
            <a:ext cx="1440" cy="1248"/>
          </p:xfrm>
          <a:graphic>
            <a:graphicData uri="http://schemas.openxmlformats.org/presentationml/2006/ole">
              <mc:AlternateContent xmlns:mc="http://schemas.openxmlformats.org/markup-compatibility/2006">
                <mc:Choice xmlns:v="urn:schemas-microsoft-com:vml" Requires="v">
                  <p:oleObj spid="_x0000_s45184" name="Worksheet" r:id="rId7" imgW="3419856" imgH="2934005" progId="Excel.Sheet.8">
                    <p:embed/>
                  </p:oleObj>
                </mc:Choice>
                <mc:Fallback>
                  <p:oleObj name="Worksheet" r:id="rId7" imgW="3419856" imgH="2934005" progId="Excel.Sheet.8">
                    <p:embed/>
                    <p:pic>
                      <p:nvPicPr>
                        <p:cNvPr id="1463311"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2" y="2832"/>
                          <a:ext cx="1440" cy="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63312" name="Line 16"/>
            <p:cNvSpPr>
              <a:spLocks noChangeShapeType="1"/>
            </p:cNvSpPr>
            <p:nvPr/>
          </p:nvSpPr>
          <p:spPr bwMode="auto">
            <a:xfrm>
              <a:off x="3984" y="2640"/>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1463313" name="Group 17"/>
          <p:cNvGrpSpPr>
            <a:grpSpLocks/>
          </p:cNvGrpSpPr>
          <p:nvPr/>
        </p:nvGrpSpPr>
        <p:grpSpPr bwMode="auto">
          <a:xfrm>
            <a:off x="2551509" y="4248151"/>
            <a:ext cx="2420540" cy="1582341"/>
            <a:chOff x="1183" y="2848"/>
            <a:chExt cx="2033" cy="1329"/>
          </a:xfrm>
        </p:grpSpPr>
        <p:grpSp>
          <p:nvGrpSpPr>
            <p:cNvPr id="1463314" name="Group 18"/>
            <p:cNvGrpSpPr>
              <a:grpSpLocks/>
            </p:cNvGrpSpPr>
            <p:nvPr/>
          </p:nvGrpSpPr>
          <p:grpSpPr bwMode="auto">
            <a:xfrm>
              <a:off x="1183" y="2848"/>
              <a:ext cx="1490" cy="1329"/>
              <a:chOff x="3081" y="2280"/>
              <a:chExt cx="2222" cy="1994"/>
            </a:xfrm>
          </p:grpSpPr>
          <p:graphicFrame>
            <p:nvGraphicFramePr>
              <p:cNvPr id="1463315" name="Object 19"/>
              <p:cNvGraphicFramePr>
                <a:graphicFrameLocks noChangeAspect="1"/>
              </p:cNvGraphicFramePr>
              <p:nvPr>
                <p:extLst>
                  <p:ext uri="{D42A27DB-BD31-4B8C-83A1-F6EECF244321}">
                    <p14:modId xmlns:p14="http://schemas.microsoft.com/office/powerpoint/2010/main" val="1492851747"/>
                  </p:ext>
                </p:extLst>
              </p:nvPr>
            </p:nvGraphicFramePr>
            <p:xfrm>
              <a:off x="3081" y="2280"/>
              <a:ext cx="2222" cy="1994"/>
            </p:xfrm>
            <a:graphic>
              <a:graphicData uri="http://schemas.openxmlformats.org/presentationml/2006/ole">
                <mc:AlternateContent xmlns:mc="http://schemas.openxmlformats.org/markup-compatibility/2006">
                  <mc:Choice xmlns:v="urn:schemas-microsoft-com:vml" Requires="v">
                    <p:oleObj spid="_x0000_s45185" name="Worksheet" r:id="rId9" imgW="3524357" imgH="3114616" progId="Excel.Sheet.8">
                      <p:embed/>
                    </p:oleObj>
                  </mc:Choice>
                  <mc:Fallback>
                    <p:oleObj name="Worksheet" r:id="rId9" imgW="3524357" imgH="3114616" progId="Excel.Sheet.8">
                      <p:embed/>
                      <p:pic>
                        <p:nvPicPr>
                          <p:cNvPr id="1463315" name="Object 19"/>
                          <p:cNvPicPr>
                            <a:picLocks noChangeAspect="1" noChangeArrowheads="1"/>
                          </p:cNvPicPr>
                          <p:nvPr/>
                        </p:nvPicPr>
                        <p:blipFill>
                          <a:blip r:embed="rId10"/>
                          <a:srcRect/>
                          <a:stretch>
                            <a:fillRect/>
                          </a:stretch>
                        </p:blipFill>
                        <p:spPr bwMode="auto">
                          <a:xfrm>
                            <a:off x="3081" y="2280"/>
                            <a:ext cx="2222" cy="1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63316" name="Freeform 20"/>
              <p:cNvSpPr>
                <a:spLocks/>
              </p:cNvSpPr>
              <p:nvPr/>
            </p:nvSpPr>
            <p:spPr bwMode="auto">
              <a:xfrm>
                <a:off x="3516" y="2697"/>
                <a:ext cx="808" cy="855"/>
              </a:xfrm>
              <a:custGeom>
                <a:avLst/>
                <a:gdLst>
                  <a:gd name="T0" fmla="*/ 199 w 728"/>
                  <a:gd name="T1" fmla="*/ 7 h 896"/>
                  <a:gd name="T2" fmla="*/ 110 w 728"/>
                  <a:gd name="T3" fmla="*/ 96 h 896"/>
                  <a:gd name="T4" fmla="*/ 80 w 728"/>
                  <a:gd name="T5" fmla="*/ 140 h 896"/>
                  <a:gd name="T6" fmla="*/ 65 w 728"/>
                  <a:gd name="T7" fmla="*/ 162 h 896"/>
                  <a:gd name="T8" fmla="*/ 21 w 728"/>
                  <a:gd name="T9" fmla="*/ 303 h 896"/>
                  <a:gd name="T10" fmla="*/ 65 w 728"/>
                  <a:gd name="T11" fmla="*/ 703 h 896"/>
                  <a:gd name="T12" fmla="*/ 110 w 728"/>
                  <a:gd name="T13" fmla="*/ 763 h 896"/>
                  <a:gd name="T14" fmla="*/ 332 w 728"/>
                  <a:gd name="T15" fmla="*/ 896 h 896"/>
                  <a:gd name="T16" fmla="*/ 495 w 728"/>
                  <a:gd name="T17" fmla="*/ 851 h 896"/>
                  <a:gd name="T18" fmla="*/ 636 w 728"/>
                  <a:gd name="T19" fmla="*/ 711 h 896"/>
                  <a:gd name="T20" fmla="*/ 688 w 728"/>
                  <a:gd name="T21" fmla="*/ 607 h 896"/>
                  <a:gd name="T22" fmla="*/ 702 w 728"/>
                  <a:gd name="T23" fmla="*/ 563 h 896"/>
                  <a:gd name="T24" fmla="*/ 710 w 728"/>
                  <a:gd name="T25" fmla="*/ 540 h 896"/>
                  <a:gd name="T26" fmla="*/ 680 w 728"/>
                  <a:gd name="T27" fmla="*/ 296 h 896"/>
                  <a:gd name="T28" fmla="*/ 569 w 728"/>
                  <a:gd name="T29" fmla="*/ 133 h 896"/>
                  <a:gd name="T30" fmla="*/ 510 w 728"/>
                  <a:gd name="T31" fmla="*/ 88 h 896"/>
                  <a:gd name="T32" fmla="*/ 465 w 728"/>
                  <a:gd name="T33" fmla="*/ 59 h 896"/>
                  <a:gd name="T34" fmla="*/ 295 w 728"/>
                  <a:gd name="T35" fmla="*/ 0 h 896"/>
                  <a:gd name="T36" fmla="*/ 206 w 728"/>
                  <a:gd name="T37" fmla="*/ 7 h 896"/>
                  <a:gd name="T38" fmla="*/ 184 w 728"/>
                  <a:gd name="T39" fmla="*/ 14 h 896"/>
                  <a:gd name="T40" fmla="*/ 199 w 728"/>
                  <a:gd name="T41" fmla="*/ 7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8" h="896">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1350"/>
              </a:p>
            </p:txBody>
          </p:sp>
          <p:sp>
            <p:nvSpPr>
              <p:cNvPr id="1463317" name="Freeform 21"/>
              <p:cNvSpPr>
                <a:spLocks/>
              </p:cNvSpPr>
              <p:nvPr/>
            </p:nvSpPr>
            <p:spPr bwMode="auto">
              <a:xfrm>
                <a:off x="4085" y="3072"/>
                <a:ext cx="954" cy="864"/>
              </a:xfrm>
              <a:custGeom>
                <a:avLst/>
                <a:gdLst>
                  <a:gd name="T0" fmla="*/ 510 w 802"/>
                  <a:gd name="T1" fmla="*/ 44 h 889"/>
                  <a:gd name="T2" fmla="*/ 376 w 802"/>
                  <a:gd name="T3" fmla="*/ 177 h 889"/>
                  <a:gd name="T4" fmla="*/ 236 w 802"/>
                  <a:gd name="T5" fmla="*/ 296 h 889"/>
                  <a:gd name="T6" fmla="*/ 221 w 802"/>
                  <a:gd name="T7" fmla="*/ 318 h 889"/>
                  <a:gd name="T8" fmla="*/ 199 w 802"/>
                  <a:gd name="T9" fmla="*/ 333 h 889"/>
                  <a:gd name="T10" fmla="*/ 191 w 802"/>
                  <a:gd name="T11" fmla="*/ 355 h 889"/>
                  <a:gd name="T12" fmla="*/ 169 w 802"/>
                  <a:gd name="T13" fmla="*/ 385 h 889"/>
                  <a:gd name="T14" fmla="*/ 132 w 802"/>
                  <a:gd name="T15" fmla="*/ 496 h 889"/>
                  <a:gd name="T16" fmla="*/ 110 w 802"/>
                  <a:gd name="T17" fmla="*/ 518 h 889"/>
                  <a:gd name="T18" fmla="*/ 80 w 802"/>
                  <a:gd name="T19" fmla="*/ 562 h 889"/>
                  <a:gd name="T20" fmla="*/ 43 w 802"/>
                  <a:gd name="T21" fmla="*/ 629 h 889"/>
                  <a:gd name="T22" fmla="*/ 13 w 802"/>
                  <a:gd name="T23" fmla="*/ 703 h 889"/>
                  <a:gd name="T24" fmla="*/ 36 w 802"/>
                  <a:gd name="T25" fmla="*/ 844 h 889"/>
                  <a:gd name="T26" fmla="*/ 80 w 802"/>
                  <a:gd name="T27" fmla="*/ 874 h 889"/>
                  <a:gd name="T28" fmla="*/ 124 w 802"/>
                  <a:gd name="T29" fmla="*/ 888 h 889"/>
                  <a:gd name="T30" fmla="*/ 354 w 802"/>
                  <a:gd name="T31" fmla="*/ 874 h 889"/>
                  <a:gd name="T32" fmla="*/ 517 w 802"/>
                  <a:gd name="T33" fmla="*/ 822 h 889"/>
                  <a:gd name="T34" fmla="*/ 569 w 802"/>
                  <a:gd name="T35" fmla="*/ 792 h 889"/>
                  <a:gd name="T36" fmla="*/ 673 w 802"/>
                  <a:gd name="T37" fmla="*/ 651 h 889"/>
                  <a:gd name="T38" fmla="*/ 695 w 802"/>
                  <a:gd name="T39" fmla="*/ 600 h 889"/>
                  <a:gd name="T40" fmla="*/ 747 w 802"/>
                  <a:gd name="T41" fmla="*/ 533 h 889"/>
                  <a:gd name="T42" fmla="*/ 784 w 802"/>
                  <a:gd name="T43" fmla="*/ 451 h 889"/>
                  <a:gd name="T44" fmla="*/ 798 w 802"/>
                  <a:gd name="T45" fmla="*/ 385 h 889"/>
                  <a:gd name="T46" fmla="*/ 650 w 802"/>
                  <a:gd name="T47" fmla="*/ 0 h 889"/>
                  <a:gd name="T48" fmla="*/ 532 w 802"/>
                  <a:gd name="T49" fmla="*/ 22 h 889"/>
                  <a:gd name="T50" fmla="*/ 510 w 802"/>
                  <a:gd name="T51" fmla="*/ 44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889">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1350"/>
              </a:p>
            </p:txBody>
          </p:sp>
        </p:grpSp>
        <p:sp>
          <p:nvSpPr>
            <p:cNvPr id="1463318" name="Line 22"/>
            <p:cNvSpPr>
              <a:spLocks noChangeShapeType="1"/>
            </p:cNvSpPr>
            <p:nvPr/>
          </p:nvSpPr>
          <p:spPr bwMode="auto">
            <a:xfrm flipH="1">
              <a:off x="2784" y="3264"/>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Tree>
    <p:extLst>
      <p:ext uri="{BB962C8B-B14F-4D97-AF65-F5344CB8AC3E}">
        <p14:creationId xmlns:p14="http://schemas.microsoft.com/office/powerpoint/2010/main" val="3910243202"/>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63304"/>
                                        </p:tgtEl>
                                        <p:attrNameLst>
                                          <p:attrName>style.visibility</p:attrName>
                                        </p:attrNameLst>
                                      </p:cBhvr>
                                      <p:to>
                                        <p:strVal val="visible"/>
                                      </p:to>
                                    </p:set>
                                    <p:animEffect transition="in" filter="wipe(left)">
                                      <p:cBhvr>
                                        <p:cTn id="7" dur="500"/>
                                        <p:tgtEl>
                                          <p:spTgt spid="14633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463310"/>
                                        </p:tgtEl>
                                        <p:attrNameLst>
                                          <p:attrName>style.visibility</p:attrName>
                                        </p:attrNameLst>
                                      </p:cBhvr>
                                      <p:to>
                                        <p:strVal val="visible"/>
                                      </p:to>
                                    </p:set>
                                    <p:animEffect transition="in" filter="wipe(up)">
                                      <p:cBhvr>
                                        <p:cTn id="12" dur="500"/>
                                        <p:tgtEl>
                                          <p:spTgt spid="14633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1463313"/>
                                        </p:tgtEl>
                                        <p:attrNameLst>
                                          <p:attrName>style.visibility</p:attrName>
                                        </p:attrNameLst>
                                      </p:cBhvr>
                                      <p:to>
                                        <p:strVal val="visible"/>
                                      </p:to>
                                    </p:set>
                                    <p:animEffect transition="in" filter="wipe(right)">
                                      <p:cBhvr>
                                        <p:cTn id="17" dur="500"/>
                                        <p:tgtEl>
                                          <p:spTgt spid="1463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Rectangle 2"/>
          <p:cNvSpPr>
            <a:spLocks noGrp="1" noChangeArrowheads="1"/>
          </p:cNvSpPr>
          <p:nvPr>
            <p:ph type="title"/>
          </p:nvPr>
        </p:nvSpPr>
        <p:spPr>
          <a:xfrm>
            <a:off x="1549599" y="947096"/>
            <a:ext cx="5473303" cy="332185"/>
          </a:xfrm>
          <a:noFill/>
          <a:ln/>
        </p:spPr>
        <p:txBody>
          <a:bodyPr vert="horz" wrap="square" lIns="69056" tIns="34529" rIns="69056" bIns="34529" rtlCol="0" anchor="ctr">
            <a:normAutofit fontScale="90000"/>
          </a:bodyPr>
          <a:lstStyle/>
          <a:p>
            <a:r>
              <a:rPr lang="en-US" altLang="zh-CN" dirty="0">
                <a:ea typeface="宋体" panose="02010600030101010101" pitchFamily="2" charset="-122"/>
              </a:rPr>
              <a:t>Hierarchical Clustering</a:t>
            </a:r>
          </a:p>
        </p:txBody>
      </p:sp>
      <p:sp>
        <p:nvSpPr>
          <p:cNvPr id="1474563" name="Rectangle 3"/>
          <p:cNvSpPr>
            <a:spLocks noGrp="1" noChangeArrowheads="1"/>
          </p:cNvSpPr>
          <p:nvPr>
            <p:ph type="body" idx="1"/>
          </p:nvPr>
        </p:nvSpPr>
        <p:spPr>
          <a:xfrm>
            <a:off x="1457326" y="1885951"/>
            <a:ext cx="6229350" cy="3657600"/>
          </a:xfrm>
          <a:noFill/>
          <a:ln/>
        </p:spPr>
        <p:txBody>
          <a:bodyPr vert="horz" wrap="square" lIns="69056" tIns="34529" rIns="69056" bIns="34529" rtlCol="0">
            <a:normAutofit/>
          </a:bodyPr>
          <a:lstStyle/>
          <a:p>
            <a:pPr algn="just">
              <a:spcBef>
                <a:spcPct val="50000"/>
              </a:spcBef>
            </a:pPr>
            <a:r>
              <a:rPr lang="en-US" altLang="zh-CN" sz="1800" dirty="0">
                <a:ea typeface="宋体" panose="02010600030101010101" pitchFamily="2" charset="-122"/>
              </a:rPr>
              <a:t>Use distance matrix as clustering criteria.  This method does not require the number of clusters </a:t>
            </a:r>
            <a:r>
              <a:rPr lang="en-US" altLang="zh-CN" sz="1800" b="1" i="1" dirty="0">
                <a:ea typeface="宋体" panose="02010600030101010101" pitchFamily="2" charset="-122"/>
              </a:rPr>
              <a:t>k</a:t>
            </a:r>
            <a:r>
              <a:rPr lang="en-US" altLang="zh-CN" sz="1800" dirty="0">
                <a:ea typeface="宋体" panose="02010600030101010101" pitchFamily="2" charset="-122"/>
              </a:rPr>
              <a:t> as an input, but needs a termination condition </a:t>
            </a:r>
          </a:p>
        </p:txBody>
      </p:sp>
      <p:grpSp>
        <p:nvGrpSpPr>
          <p:cNvPr id="1474564" name="Group 4"/>
          <p:cNvGrpSpPr>
            <a:grpSpLocks/>
          </p:cNvGrpSpPr>
          <p:nvPr/>
        </p:nvGrpSpPr>
        <p:grpSpPr bwMode="auto">
          <a:xfrm>
            <a:off x="1457326" y="2971800"/>
            <a:ext cx="6229350" cy="2930129"/>
            <a:chOff x="1200" y="1776"/>
            <a:chExt cx="4262" cy="2461"/>
          </a:xfrm>
        </p:grpSpPr>
        <p:sp>
          <p:nvSpPr>
            <p:cNvPr id="1474565" name="Line 5"/>
            <p:cNvSpPr>
              <a:spLocks noChangeShapeType="1"/>
            </p:cNvSpPr>
            <p:nvPr/>
          </p:nvSpPr>
          <p:spPr bwMode="auto">
            <a:xfrm>
              <a:off x="1200" y="2112"/>
              <a:ext cx="3216"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1474566" name="Group 6"/>
            <p:cNvGrpSpPr>
              <a:grpSpLocks/>
            </p:cNvGrpSpPr>
            <p:nvPr/>
          </p:nvGrpSpPr>
          <p:grpSpPr bwMode="auto">
            <a:xfrm>
              <a:off x="1392" y="1785"/>
              <a:ext cx="528" cy="327"/>
              <a:chOff x="1056" y="1785"/>
              <a:chExt cx="528" cy="327"/>
            </a:xfrm>
          </p:grpSpPr>
          <p:sp>
            <p:nvSpPr>
              <p:cNvPr id="1474567" name="Line 7"/>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68" name="Text Box 8"/>
              <p:cNvSpPr txBox="1">
                <a:spLocks noChangeArrowheads="1"/>
              </p:cNvSpPr>
              <p:nvPr/>
            </p:nvSpPr>
            <p:spPr bwMode="auto">
              <a:xfrm>
                <a:off x="1056" y="1785"/>
                <a:ext cx="52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en-US" altLang="zh-CN" sz="1350" dirty="0" smtClean="0">
                    <a:latin typeface="Times New Roman" panose="02020603050405020304" pitchFamily="18" charset="0"/>
                    <a:ea typeface="宋体" panose="02010600030101010101" pitchFamily="2" charset="-122"/>
                  </a:rPr>
                  <a:t>Step 0</a:t>
                </a:r>
                <a:endParaRPr lang="en-US" altLang="zh-CN" sz="1350" dirty="0">
                  <a:latin typeface="Times New Roman" panose="02020603050405020304" pitchFamily="18" charset="0"/>
                  <a:ea typeface="宋体" panose="02010600030101010101" pitchFamily="2" charset="-122"/>
                </a:endParaRPr>
              </a:p>
            </p:txBody>
          </p:sp>
        </p:grpSp>
        <p:grpSp>
          <p:nvGrpSpPr>
            <p:cNvPr id="1474569" name="Group 9"/>
            <p:cNvGrpSpPr>
              <a:grpSpLocks/>
            </p:cNvGrpSpPr>
            <p:nvPr/>
          </p:nvGrpSpPr>
          <p:grpSpPr bwMode="auto">
            <a:xfrm>
              <a:off x="1968" y="1776"/>
              <a:ext cx="480" cy="427"/>
              <a:chOff x="1104" y="1785"/>
              <a:chExt cx="480" cy="427"/>
            </a:xfrm>
          </p:grpSpPr>
          <p:sp>
            <p:nvSpPr>
              <p:cNvPr id="1474570" name="Line 10"/>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71" name="Text Box 11"/>
              <p:cNvSpPr txBox="1">
                <a:spLocks noChangeArrowheads="1"/>
              </p:cNvSpPr>
              <p:nvPr/>
            </p:nvSpPr>
            <p:spPr bwMode="auto">
              <a:xfrm>
                <a:off x="1104" y="1785"/>
                <a:ext cx="480"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350">
                    <a:latin typeface="Times New Roman" panose="02020603050405020304" pitchFamily="18" charset="0"/>
                    <a:ea typeface="宋体" panose="02010600030101010101" pitchFamily="2" charset="-122"/>
                  </a:rPr>
                  <a:t>Step 1</a:t>
                </a:r>
              </a:p>
            </p:txBody>
          </p:sp>
        </p:grpSp>
        <p:grpSp>
          <p:nvGrpSpPr>
            <p:cNvPr id="1474572" name="Group 12"/>
            <p:cNvGrpSpPr>
              <a:grpSpLocks/>
            </p:cNvGrpSpPr>
            <p:nvPr/>
          </p:nvGrpSpPr>
          <p:grpSpPr bwMode="auto">
            <a:xfrm>
              <a:off x="2496" y="1776"/>
              <a:ext cx="480" cy="427"/>
              <a:chOff x="1104" y="1785"/>
              <a:chExt cx="480" cy="427"/>
            </a:xfrm>
          </p:grpSpPr>
          <p:sp>
            <p:nvSpPr>
              <p:cNvPr id="1474573" name="Line 13"/>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74" name="Text Box 14"/>
              <p:cNvSpPr txBox="1">
                <a:spLocks noChangeArrowheads="1"/>
              </p:cNvSpPr>
              <p:nvPr/>
            </p:nvSpPr>
            <p:spPr bwMode="auto">
              <a:xfrm>
                <a:off x="1104" y="1785"/>
                <a:ext cx="480"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350">
                    <a:latin typeface="Times New Roman" panose="02020603050405020304" pitchFamily="18" charset="0"/>
                    <a:ea typeface="宋体" panose="02010600030101010101" pitchFamily="2" charset="-122"/>
                  </a:rPr>
                  <a:t>Step 2</a:t>
                </a:r>
              </a:p>
            </p:txBody>
          </p:sp>
        </p:grpSp>
        <p:grpSp>
          <p:nvGrpSpPr>
            <p:cNvPr id="1474575" name="Group 15"/>
            <p:cNvGrpSpPr>
              <a:grpSpLocks/>
            </p:cNvGrpSpPr>
            <p:nvPr/>
          </p:nvGrpSpPr>
          <p:grpSpPr bwMode="auto">
            <a:xfrm>
              <a:off x="2976" y="1776"/>
              <a:ext cx="480" cy="427"/>
              <a:chOff x="1104" y="1785"/>
              <a:chExt cx="480" cy="427"/>
            </a:xfrm>
          </p:grpSpPr>
          <p:sp>
            <p:nvSpPr>
              <p:cNvPr id="1474576" name="Line 16"/>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77" name="Text Box 17"/>
              <p:cNvSpPr txBox="1">
                <a:spLocks noChangeArrowheads="1"/>
              </p:cNvSpPr>
              <p:nvPr/>
            </p:nvSpPr>
            <p:spPr bwMode="auto">
              <a:xfrm>
                <a:off x="1104" y="1785"/>
                <a:ext cx="480"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350">
                    <a:latin typeface="Times New Roman" panose="02020603050405020304" pitchFamily="18" charset="0"/>
                    <a:ea typeface="宋体" panose="02010600030101010101" pitchFamily="2" charset="-122"/>
                  </a:rPr>
                  <a:t>Step 3</a:t>
                </a:r>
              </a:p>
            </p:txBody>
          </p:sp>
        </p:grpSp>
        <p:grpSp>
          <p:nvGrpSpPr>
            <p:cNvPr id="1474578" name="Group 18"/>
            <p:cNvGrpSpPr>
              <a:grpSpLocks/>
            </p:cNvGrpSpPr>
            <p:nvPr/>
          </p:nvGrpSpPr>
          <p:grpSpPr bwMode="auto">
            <a:xfrm>
              <a:off x="3456" y="1776"/>
              <a:ext cx="480" cy="427"/>
              <a:chOff x="1104" y="1785"/>
              <a:chExt cx="480" cy="427"/>
            </a:xfrm>
          </p:grpSpPr>
          <p:sp>
            <p:nvSpPr>
              <p:cNvPr id="1474579" name="Line 19"/>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80" name="Text Box 20"/>
              <p:cNvSpPr txBox="1">
                <a:spLocks noChangeArrowheads="1"/>
              </p:cNvSpPr>
              <p:nvPr/>
            </p:nvSpPr>
            <p:spPr bwMode="auto">
              <a:xfrm>
                <a:off x="1104" y="1785"/>
                <a:ext cx="480"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350">
                    <a:latin typeface="Times New Roman" panose="02020603050405020304" pitchFamily="18" charset="0"/>
                    <a:ea typeface="宋体" panose="02010600030101010101" pitchFamily="2" charset="-122"/>
                  </a:rPr>
                  <a:t>Step 4</a:t>
                </a:r>
              </a:p>
            </p:txBody>
          </p:sp>
        </p:grpSp>
        <p:sp>
          <p:nvSpPr>
            <p:cNvPr id="1474581" name="Text Box 21"/>
            <p:cNvSpPr txBox="1">
              <a:spLocks noChangeArrowheads="1"/>
            </p:cNvSpPr>
            <p:nvPr/>
          </p:nvSpPr>
          <p:spPr bwMode="auto">
            <a:xfrm>
              <a:off x="1440" y="2508"/>
              <a:ext cx="22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350">
                  <a:latin typeface="Times New Roman" panose="02020603050405020304" pitchFamily="18" charset="0"/>
                  <a:ea typeface="宋体" panose="02010600030101010101" pitchFamily="2" charset="-122"/>
                </a:rPr>
                <a:t>b</a:t>
              </a:r>
            </a:p>
          </p:txBody>
        </p:sp>
        <p:sp>
          <p:nvSpPr>
            <p:cNvPr id="1474582" name="Text Box 22"/>
            <p:cNvSpPr txBox="1">
              <a:spLocks noChangeArrowheads="1"/>
            </p:cNvSpPr>
            <p:nvPr/>
          </p:nvSpPr>
          <p:spPr bwMode="auto">
            <a:xfrm>
              <a:off x="1440" y="3108"/>
              <a:ext cx="22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350">
                  <a:latin typeface="Times New Roman" panose="02020603050405020304" pitchFamily="18" charset="0"/>
                  <a:ea typeface="宋体" panose="02010600030101010101" pitchFamily="2" charset="-122"/>
                </a:rPr>
                <a:t>d</a:t>
              </a:r>
            </a:p>
          </p:txBody>
        </p:sp>
        <p:sp>
          <p:nvSpPr>
            <p:cNvPr id="1474583" name="Text Box 23"/>
            <p:cNvSpPr txBox="1">
              <a:spLocks noChangeArrowheads="1"/>
            </p:cNvSpPr>
            <p:nvPr/>
          </p:nvSpPr>
          <p:spPr bwMode="auto">
            <a:xfrm>
              <a:off x="1440" y="2808"/>
              <a:ext cx="22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350">
                  <a:latin typeface="Times New Roman" panose="02020603050405020304" pitchFamily="18" charset="0"/>
                  <a:ea typeface="宋体" panose="02010600030101010101" pitchFamily="2" charset="-122"/>
                </a:rPr>
                <a:t>c</a:t>
              </a:r>
            </a:p>
          </p:txBody>
        </p:sp>
        <p:sp>
          <p:nvSpPr>
            <p:cNvPr id="1474584" name="Text Box 24"/>
            <p:cNvSpPr txBox="1">
              <a:spLocks noChangeArrowheads="1"/>
            </p:cNvSpPr>
            <p:nvPr/>
          </p:nvSpPr>
          <p:spPr bwMode="auto">
            <a:xfrm>
              <a:off x="1440" y="3408"/>
              <a:ext cx="22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350">
                  <a:latin typeface="Times New Roman" panose="02020603050405020304" pitchFamily="18" charset="0"/>
                  <a:ea typeface="宋体" panose="02010600030101010101" pitchFamily="2" charset="-122"/>
                </a:rPr>
                <a:t>e</a:t>
              </a:r>
            </a:p>
          </p:txBody>
        </p:sp>
        <p:sp>
          <p:nvSpPr>
            <p:cNvPr id="1474585" name="Text Box 25"/>
            <p:cNvSpPr txBox="1">
              <a:spLocks noChangeArrowheads="1"/>
            </p:cNvSpPr>
            <p:nvPr/>
          </p:nvSpPr>
          <p:spPr bwMode="auto">
            <a:xfrm>
              <a:off x="1440" y="2208"/>
              <a:ext cx="22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350">
                  <a:latin typeface="Times New Roman" panose="02020603050405020304" pitchFamily="18" charset="0"/>
                  <a:ea typeface="宋体" panose="02010600030101010101" pitchFamily="2" charset="-122"/>
                </a:rPr>
                <a:t>a</a:t>
              </a:r>
            </a:p>
          </p:txBody>
        </p:sp>
        <p:sp>
          <p:nvSpPr>
            <p:cNvPr id="1474586" name="Oval 26"/>
            <p:cNvSpPr>
              <a:spLocks noChangeArrowheads="1"/>
            </p:cNvSpPr>
            <p:nvPr/>
          </p:nvSpPr>
          <p:spPr bwMode="auto">
            <a:xfrm>
              <a:off x="1392" y="2256"/>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87" name="Oval 27"/>
            <p:cNvSpPr>
              <a:spLocks noChangeArrowheads="1"/>
            </p:cNvSpPr>
            <p:nvPr/>
          </p:nvSpPr>
          <p:spPr bwMode="auto">
            <a:xfrm>
              <a:off x="1392" y="2544"/>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88" name="Oval 28"/>
            <p:cNvSpPr>
              <a:spLocks noChangeArrowheads="1"/>
            </p:cNvSpPr>
            <p:nvPr/>
          </p:nvSpPr>
          <p:spPr bwMode="auto">
            <a:xfrm>
              <a:off x="1392" y="2832"/>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89" name="Oval 29"/>
            <p:cNvSpPr>
              <a:spLocks noChangeArrowheads="1"/>
            </p:cNvSpPr>
            <p:nvPr/>
          </p:nvSpPr>
          <p:spPr bwMode="auto">
            <a:xfrm>
              <a:off x="1392" y="3120"/>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90" name="Oval 30"/>
            <p:cNvSpPr>
              <a:spLocks noChangeArrowheads="1"/>
            </p:cNvSpPr>
            <p:nvPr/>
          </p:nvSpPr>
          <p:spPr bwMode="auto">
            <a:xfrm>
              <a:off x="1392" y="3408"/>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91" name="Text Box 31"/>
            <p:cNvSpPr txBox="1">
              <a:spLocks noChangeArrowheads="1"/>
            </p:cNvSpPr>
            <p:nvPr/>
          </p:nvSpPr>
          <p:spPr bwMode="auto">
            <a:xfrm>
              <a:off x="1968" y="2304"/>
              <a:ext cx="32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350">
                  <a:latin typeface="Times New Roman" panose="02020603050405020304" pitchFamily="18" charset="0"/>
                  <a:ea typeface="宋体" panose="02010600030101010101" pitchFamily="2" charset="-122"/>
                </a:rPr>
                <a:t>a b</a:t>
              </a:r>
            </a:p>
          </p:txBody>
        </p:sp>
        <p:sp>
          <p:nvSpPr>
            <p:cNvPr id="1474592" name="Oval 32"/>
            <p:cNvSpPr>
              <a:spLocks noChangeArrowheads="1"/>
            </p:cNvSpPr>
            <p:nvPr/>
          </p:nvSpPr>
          <p:spPr bwMode="auto">
            <a:xfrm>
              <a:off x="1872" y="2352"/>
              <a:ext cx="52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93" name="Text Box 33"/>
            <p:cNvSpPr txBox="1">
              <a:spLocks noChangeArrowheads="1"/>
            </p:cNvSpPr>
            <p:nvPr/>
          </p:nvSpPr>
          <p:spPr bwMode="auto">
            <a:xfrm>
              <a:off x="2496" y="3216"/>
              <a:ext cx="32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350">
                  <a:latin typeface="Times New Roman" panose="02020603050405020304" pitchFamily="18" charset="0"/>
                  <a:ea typeface="宋体" panose="02010600030101010101" pitchFamily="2" charset="-122"/>
                </a:rPr>
                <a:t>d e</a:t>
              </a:r>
            </a:p>
          </p:txBody>
        </p:sp>
        <p:sp>
          <p:nvSpPr>
            <p:cNvPr id="1474594" name="Oval 34"/>
            <p:cNvSpPr>
              <a:spLocks noChangeArrowheads="1"/>
            </p:cNvSpPr>
            <p:nvPr/>
          </p:nvSpPr>
          <p:spPr bwMode="auto">
            <a:xfrm>
              <a:off x="2400" y="3264"/>
              <a:ext cx="52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95" name="Text Box 35"/>
            <p:cNvSpPr txBox="1">
              <a:spLocks noChangeArrowheads="1"/>
            </p:cNvSpPr>
            <p:nvPr/>
          </p:nvSpPr>
          <p:spPr bwMode="auto">
            <a:xfrm>
              <a:off x="2880" y="2928"/>
              <a:ext cx="4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350">
                  <a:latin typeface="Times New Roman" panose="02020603050405020304" pitchFamily="18" charset="0"/>
                  <a:ea typeface="宋体" panose="02010600030101010101" pitchFamily="2" charset="-122"/>
                </a:rPr>
                <a:t>c d e</a:t>
              </a:r>
            </a:p>
          </p:txBody>
        </p:sp>
        <p:sp>
          <p:nvSpPr>
            <p:cNvPr id="1474596" name="Oval 36"/>
            <p:cNvSpPr>
              <a:spLocks noChangeArrowheads="1"/>
            </p:cNvSpPr>
            <p:nvPr/>
          </p:nvSpPr>
          <p:spPr bwMode="auto">
            <a:xfrm>
              <a:off x="2784" y="2928"/>
              <a:ext cx="624"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97" name="Text Box 37"/>
            <p:cNvSpPr txBox="1">
              <a:spLocks noChangeArrowheads="1"/>
            </p:cNvSpPr>
            <p:nvPr/>
          </p:nvSpPr>
          <p:spPr bwMode="auto">
            <a:xfrm>
              <a:off x="3216" y="2592"/>
              <a:ext cx="6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350">
                  <a:latin typeface="Times New Roman" panose="02020603050405020304" pitchFamily="18" charset="0"/>
                  <a:ea typeface="宋体" panose="02010600030101010101" pitchFamily="2" charset="-122"/>
                </a:rPr>
                <a:t>a b c d e</a:t>
              </a:r>
            </a:p>
          </p:txBody>
        </p:sp>
        <p:sp>
          <p:nvSpPr>
            <p:cNvPr id="1474598" name="Oval 38"/>
            <p:cNvSpPr>
              <a:spLocks noChangeArrowheads="1"/>
            </p:cNvSpPr>
            <p:nvPr/>
          </p:nvSpPr>
          <p:spPr bwMode="auto">
            <a:xfrm>
              <a:off x="3120" y="2592"/>
              <a:ext cx="100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599" name="Line 39"/>
            <p:cNvSpPr>
              <a:spLocks noChangeShapeType="1"/>
            </p:cNvSpPr>
            <p:nvPr/>
          </p:nvSpPr>
          <p:spPr bwMode="auto">
            <a:xfrm>
              <a:off x="1200" y="3753"/>
              <a:ext cx="3216"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00" name="Line 40"/>
            <p:cNvSpPr>
              <a:spLocks noChangeShapeType="1"/>
            </p:cNvSpPr>
            <p:nvPr/>
          </p:nvSpPr>
          <p:spPr bwMode="auto">
            <a:xfrm flipH="1">
              <a:off x="1536" y="3753"/>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01" name="Text Box 41"/>
            <p:cNvSpPr txBox="1">
              <a:spLocks noChangeArrowheads="1"/>
            </p:cNvSpPr>
            <p:nvPr/>
          </p:nvSpPr>
          <p:spPr bwMode="auto">
            <a:xfrm>
              <a:off x="1440" y="3810"/>
              <a:ext cx="480"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350">
                  <a:latin typeface="Times New Roman" panose="02020603050405020304" pitchFamily="18" charset="0"/>
                  <a:ea typeface="宋体" panose="02010600030101010101" pitchFamily="2" charset="-122"/>
                </a:rPr>
                <a:t>Step 4</a:t>
              </a:r>
            </a:p>
          </p:txBody>
        </p:sp>
        <p:sp>
          <p:nvSpPr>
            <p:cNvPr id="1474602" name="Line 42"/>
            <p:cNvSpPr>
              <a:spLocks noChangeShapeType="1"/>
            </p:cNvSpPr>
            <p:nvPr/>
          </p:nvSpPr>
          <p:spPr bwMode="auto">
            <a:xfrm flipH="1">
              <a:off x="2064" y="374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03" name="Text Box 43"/>
            <p:cNvSpPr txBox="1">
              <a:spLocks noChangeArrowheads="1"/>
            </p:cNvSpPr>
            <p:nvPr/>
          </p:nvSpPr>
          <p:spPr bwMode="auto">
            <a:xfrm>
              <a:off x="1968" y="3801"/>
              <a:ext cx="480"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350">
                  <a:latin typeface="Times New Roman" panose="02020603050405020304" pitchFamily="18" charset="0"/>
                  <a:ea typeface="宋体" panose="02010600030101010101" pitchFamily="2" charset="-122"/>
                </a:rPr>
                <a:t>Step 3</a:t>
              </a:r>
            </a:p>
          </p:txBody>
        </p:sp>
        <p:sp>
          <p:nvSpPr>
            <p:cNvPr id="1474604" name="Line 44"/>
            <p:cNvSpPr>
              <a:spLocks noChangeShapeType="1"/>
            </p:cNvSpPr>
            <p:nvPr/>
          </p:nvSpPr>
          <p:spPr bwMode="auto">
            <a:xfrm flipH="1">
              <a:off x="2592" y="374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05" name="Text Box 45"/>
            <p:cNvSpPr txBox="1">
              <a:spLocks noChangeArrowheads="1"/>
            </p:cNvSpPr>
            <p:nvPr/>
          </p:nvSpPr>
          <p:spPr bwMode="auto">
            <a:xfrm>
              <a:off x="2496" y="3801"/>
              <a:ext cx="480"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350">
                  <a:latin typeface="Times New Roman" panose="02020603050405020304" pitchFamily="18" charset="0"/>
                  <a:ea typeface="宋体" panose="02010600030101010101" pitchFamily="2" charset="-122"/>
                </a:rPr>
                <a:t>Step 2</a:t>
              </a:r>
            </a:p>
          </p:txBody>
        </p:sp>
        <p:sp>
          <p:nvSpPr>
            <p:cNvPr id="1474606" name="Line 46"/>
            <p:cNvSpPr>
              <a:spLocks noChangeShapeType="1"/>
            </p:cNvSpPr>
            <p:nvPr/>
          </p:nvSpPr>
          <p:spPr bwMode="auto">
            <a:xfrm flipH="1">
              <a:off x="3072" y="374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07" name="Text Box 47"/>
            <p:cNvSpPr txBox="1">
              <a:spLocks noChangeArrowheads="1"/>
            </p:cNvSpPr>
            <p:nvPr/>
          </p:nvSpPr>
          <p:spPr bwMode="auto">
            <a:xfrm>
              <a:off x="2976" y="3801"/>
              <a:ext cx="480"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350">
                  <a:latin typeface="Times New Roman" panose="02020603050405020304" pitchFamily="18" charset="0"/>
                  <a:ea typeface="宋体" panose="02010600030101010101" pitchFamily="2" charset="-122"/>
                </a:rPr>
                <a:t>Step 1</a:t>
              </a:r>
            </a:p>
          </p:txBody>
        </p:sp>
        <p:sp>
          <p:nvSpPr>
            <p:cNvPr id="1474608" name="Line 48"/>
            <p:cNvSpPr>
              <a:spLocks noChangeShapeType="1"/>
            </p:cNvSpPr>
            <p:nvPr/>
          </p:nvSpPr>
          <p:spPr bwMode="auto">
            <a:xfrm flipH="1">
              <a:off x="3552" y="374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09" name="Text Box 49"/>
            <p:cNvSpPr txBox="1">
              <a:spLocks noChangeArrowheads="1"/>
            </p:cNvSpPr>
            <p:nvPr/>
          </p:nvSpPr>
          <p:spPr bwMode="auto">
            <a:xfrm>
              <a:off x="3456" y="3801"/>
              <a:ext cx="480"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350">
                  <a:latin typeface="Times New Roman" panose="02020603050405020304" pitchFamily="18" charset="0"/>
                  <a:ea typeface="宋体" panose="02010600030101010101" pitchFamily="2" charset="-122"/>
                </a:rPr>
                <a:t>Step 0</a:t>
              </a:r>
            </a:p>
          </p:txBody>
        </p:sp>
        <p:sp>
          <p:nvSpPr>
            <p:cNvPr id="1474610" name="Line 50"/>
            <p:cNvSpPr>
              <a:spLocks noChangeShapeType="1"/>
            </p:cNvSpPr>
            <p:nvPr/>
          </p:nvSpPr>
          <p:spPr bwMode="auto">
            <a:xfrm>
              <a:off x="1680" y="2352"/>
              <a:ext cx="192"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11" name="Line 51"/>
            <p:cNvSpPr>
              <a:spLocks noChangeShapeType="1"/>
            </p:cNvSpPr>
            <p:nvPr/>
          </p:nvSpPr>
          <p:spPr bwMode="auto">
            <a:xfrm flipV="1">
              <a:off x="1680" y="2448"/>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12" name="Line 52"/>
            <p:cNvSpPr>
              <a:spLocks noChangeShapeType="1"/>
            </p:cNvSpPr>
            <p:nvPr/>
          </p:nvSpPr>
          <p:spPr bwMode="auto">
            <a:xfrm>
              <a:off x="1680" y="3216"/>
              <a:ext cx="72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13" name="Line 53"/>
            <p:cNvSpPr>
              <a:spLocks noChangeShapeType="1"/>
            </p:cNvSpPr>
            <p:nvPr/>
          </p:nvSpPr>
          <p:spPr bwMode="auto">
            <a:xfrm flipV="1">
              <a:off x="1680" y="3360"/>
              <a:ext cx="72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14" name="Line 54"/>
            <p:cNvSpPr>
              <a:spLocks noChangeShapeType="1"/>
            </p:cNvSpPr>
            <p:nvPr/>
          </p:nvSpPr>
          <p:spPr bwMode="auto">
            <a:xfrm>
              <a:off x="1680" y="2976"/>
              <a:ext cx="110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15" name="Line 55"/>
            <p:cNvSpPr>
              <a:spLocks noChangeShapeType="1"/>
            </p:cNvSpPr>
            <p:nvPr/>
          </p:nvSpPr>
          <p:spPr bwMode="auto">
            <a:xfrm flipV="1">
              <a:off x="2688" y="3072"/>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16" name="Line 56"/>
            <p:cNvSpPr>
              <a:spLocks noChangeShapeType="1"/>
            </p:cNvSpPr>
            <p:nvPr/>
          </p:nvSpPr>
          <p:spPr bwMode="auto">
            <a:xfrm>
              <a:off x="2400" y="2496"/>
              <a:ext cx="72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17" name="Line 57"/>
            <p:cNvSpPr>
              <a:spLocks noChangeShapeType="1"/>
            </p:cNvSpPr>
            <p:nvPr/>
          </p:nvSpPr>
          <p:spPr bwMode="auto">
            <a:xfrm flipV="1">
              <a:off x="3072" y="2736"/>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74618" name="Text Box 58"/>
            <p:cNvSpPr txBox="1">
              <a:spLocks noChangeArrowheads="1"/>
            </p:cNvSpPr>
            <p:nvPr/>
          </p:nvSpPr>
          <p:spPr bwMode="auto">
            <a:xfrm>
              <a:off x="4426" y="1824"/>
              <a:ext cx="1036"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1350" b="1">
                  <a:latin typeface="Times New Roman" panose="02020603050405020304" pitchFamily="18" charset="0"/>
                  <a:ea typeface="宋体" panose="02010600030101010101" pitchFamily="2" charset="-122"/>
                </a:rPr>
                <a:t>agglomerative</a:t>
              </a:r>
            </a:p>
            <a:p>
              <a:pPr algn="ctr" eaLnBrk="0" hangingPunct="0"/>
              <a:r>
                <a:rPr lang="en-US" altLang="zh-CN" sz="1350" b="1">
                  <a:latin typeface="Times New Roman" panose="02020603050405020304" pitchFamily="18" charset="0"/>
                  <a:ea typeface="宋体" panose="02010600030101010101" pitchFamily="2" charset="-122"/>
                </a:rPr>
                <a:t>(AGNES)</a:t>
              </a:r>
            </a:p>
          </p:txBody>
        </p:sp>
        <p:sp>
          <p:nvSpPr>
            <p:cNvPr id="1474619" name="Text Box 59"/>
            <p:cNvSpPr txBox="1">
              <a:spLocks noChangeArrowheads="1"/>
            </p:cNvSpPr>
            <p:nvPr/>
          </p:nvSpPr>
          <p:spPr bwMode="auto">
            <a:xfrm>
              <a:off x="4475" y="3552"/>
              <a:ext cx="729"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1350" b="1">
                  <a:latin typeface="Times New Roman" panose="02020603050405020304" pitchFamily="18" charset="0"/>
                  <a:ea typeface="宋体" panose="02010600030101010101" pitchFamily="2" charset="-122"/>
                </a:rPr>
                <a:t>divisive</a:t>
              </a:r>
            </a:p>
            <a:p>
              <a:pPr algn="ctr" eaLnBrk="0" hangingPunct="0"/>
              <a:r>
                <a:rPr lang="en-US" altLang="zh-CN" sz="1350" b="1">
                  <a:latin typeface="Times New Roman" panose="02020603050405020304" pitchFamily="18" charset="0"/>
                  <a:ea typeface="宋体" panose="02010600030101010101" pitchFamily="2" charset="-122"/>
                </a:rPr>
                <a:t>(DIANA)</a:t>
              </a:r>
              <a:endParaRPr lang="en-US" altLang="zh-CN" sz="135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4018625768"/>
      </p:ext>
    </p:extLst>
  </p:cSld>
  <p:clrMapOvr>
    <a:masterClrMapping/>
  </p:clrMapOvr>
  <p:transition>
    <p:strips dir="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892314"/>
            <a:ext cx="5486400" cy="707886"/>
          </a:xfrm>
          <a:prstGeom prst="rect">
            <a:avLst/>
          </a:prstGeom>
          <a:noFill/>
        </p:spPr>
        <p:txBody>
          <a:bodyPr wrap="square" rtlCol="0">
            <a:spAutoFit/>
          </a:bodyPr>
          <a:lstStyle/>
          <a:p>
            <a:r>
              <a:rPr lang="en-US" sz="4000" b="1" spc="-10" dirty="0" smtClean="0">
                <a:solidFill>
                  <a:srgbClr val="C00000"/>
                </a:solidFill>
                <a:latin typeface="Bookman Uralic"/>
                <a:cs typeface="Bookman Uralic"/>
              </a:rPr>
              <a:t>Types of Data</a:t>
            </a:r>
            <a:endParaRPr lang="en-US" sz="4000" b="1" spc="-10" dirty="0">
              <a:solidFill>
                <a:srgbClr val="C00000"/>
              </a:solidFill>
              <a:latin typeface="Bookman Uralic"/>
              <a:cs typeface="Bookman Uralic"/>
            </a:endParaRPr>
          </a:p>
        </p:txBody>
      </p:sp>
      <p:sp>
        <p:nvSpPr>
          <p:cNvPr id="2" name="TextBox 1"/>
          <p:cNvSpPr txBox="1"/>
          <p:nvPr/>
        </p:nvSpPr>
        <p:spPr>
          <a:xfrm>
            <a:off x="762000" y="1981200"/>
            <a:ext cx="7772400" cy="3416320"/>
          </a:xfrm>
          <a:prstGeom prst="rect">
            <a:avLst/>
          </a:prstGeom>
          <a:noFill/>
        </p:spPr>
        <p:txBody>
          <a:bodyPr wrap="square" rtlCol="0">
            <a:spAutoFit/>
          </a:bodyPr>
          <a:lstStyle/>
          <a:p>
            <a:pPr algn="just" fontAlgn="base">
              <a:lnSpc>
                <a:spcPct val="150000"/>
              </a:lnSpc>
            </a:pPr>
            <a:r>
              <a:rPr lang="en-US" sz="2400" dirty="0">
                <a:latin typeface="Times New Roman" panose="02020603050405020304" pitchFamily="18" charset="0"/>
                <a:cs typeface="Times New Roman" panose="02020603050405020304" pitchFamily="18" charset="0"/>
              </a:rPr>
              <a:t>Text is a one of the most common data types within databases. Depending on the database, this data can be organized as</a:t>
            </a:r>
            <a:r>
              <a:rPr lang="en-US" sz="2400" dirty="0" smtClean="0">
                <a:latin typeface="Times New Roman" panose="02020603050405020304" pitchFamily="18" charset="0"/>
                <a:cs typeface="Times New Roman" panose="02020603050405020304" pitchFamily="18" charset="0"/>
              </a:rPr>
              <a:t>:</a:t>
            </a:r>
          </a:p>
          <a:p>
            <a:pPr marL="2628900" lvl="5" indent="-342900" algn="just" fontAlgn="base">
              <a:lnSpc>
                <a:spcPct val="150000"/>
              </a:lnSpc>
              <a:buAutoNum type="arabicPeriod"/>
            </a:pPr>
            <a:r>
              <a:rPr lang="en-US" sz="2400" b="1" dirty="0" smtClean="0">
                <a:latin typeface="Times New Roman" panose="02020603050405020304" pitchFamily="18" charset="0"/>
                <a:cs typeface="Times New Roman" panose="02020603050405020304" pitchFamily="18" charset="0"/>
              </a:rPr>
              <a:t>Structured data</a:t>
            </a:r>
          </a:p>
          <a:p>
            <a:pPr marL="2628900" lvl="5" indent="-342900" algn="just" fontAlgn="base">
              <a:lnSpc>
                <a:spcPct val="150000"/>
              </a:lnSpc>
              <a:buAutoNum type="arabicPeriod"/>
            </a:pPr>
            <a:r>
              <a:rPr lang="en-US" sz="2400" b="1" dirty="0" smtClean="0">
                <a:latin typeface="Times New Roman" panose="02020603050405020304" pitchFamily="18" charset="0"/>
                <a:cs typeface="Times New Roman" panose="02020603050405020304" pitchFamily="18" charset="0"/>
              </a:rPr>
              <a:t>Semi structured data</a:t>
            </a:r>
          </a:p>
          <a:p>
            <a:pPr marL="2628900" lvl="5" indent="-342900" algn="just" fontAlgn="base">
              <a:lnSpc>
                <a:spcPct val="150000"/>
              </a:lnSpc>
              <a:buAutoNum type="arabicPeriod"/>
            </a:pPr>
            <a:r>
              <a:rPr lang="en-US" sz="2400" b="1" dirty="0" smtClean="0">
                <a:latin typeface="Times New Roman" panose="02020603050405020304" pitchFamily="18" charset="0"/>
                <a:cs typeface="Times New Roman" panose="02020603050405020304" pitchFamily="18" charset="0"/>
              </a:rPr>
              <a:t>Un structured data</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70603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586" name="Rectangle 2"/>
          <p:cNvSpPr>
            <a:spLocks noGrp="1" noChangeArrowheads="1"/>
          </p:cNvSpPr>
          <p:nvPr>
            <p:ph type="title"/>
          </p:nvPr>
        </p:nvSpPr>
        <p:spPr>
          <a:xfrm>
            <a:off x="2114550" y="1085850"/>
            <a:ext cx="5372100" cy="369332"/>
          </a:xfrm>
        </p:spPr>
        <p:txBody>
          <a:bodyPr/>
          <a:lstStyle/>
          <a:p>
            <a:r>
              <a:rPr lang="en-US" altLang="zh-CN" sz="2400">
                <a:ea typeface="宋体" panose="02010600030101010101" pitchFamily="2" charset="-122"/>
              </a:rPr>
              <a:t>AGNES (Agglomerative Nesting)</a:t>
            </a:r>
            <a:endParaRPr lang="en-US" altLang="zh-CN" sz="1800">
              <a:ea typeface="宋体" panose="02010600030101010101" pitchFamily="2" charset="-122"/>
            </a:endParaRPr>
          </a:p>
        </p:txBody>
      </p:sp>
      <p:sp>
        <p:nvSpPr>
          <p:cNvPr id="1475587" name="Rectangle 3"/>
          <p:cNvSpPr>
            <a:spLocks noGrp="1" noChangeArrowheads="1"/>
          </p:cNvSpPr>
          <p:nvPr>
            <p:ph type="body" idx="1"/>
          </p:nvPr>
        </p:nvSpPr>
        <p:spPr>
          <a:xfrm>
            <a:off x="1371600" y="2000250"/>
            <a:ext cx="6343650" cy="2465290"/>
          </a:xfrm>
        </p:spPr>
        <p:txBody>
          <a:bodyPr/>
          <a:lstStyle/>
          <a:p>
            <a:pPr>
              <a:lnSpc>
                <a:spcPct val="80000"/>
              </a:lnSpc>
              <a:spcBef>
                <a:spcPct val="50000"/>
              </a:spcBef>
              <a:buClr>
                <a:schemeClr val="tx1"/>
              </a:buClr>
            </a:pPr>
            <a:r>
              <a:rPr lang="en-US" altLang="zh-CN" sz="1800" dirty="0">
                <a:ea typeface="宋体" panose="02010600030101010101" pitchFamily="2" charset="-122"/>
              </a:rPr>
              <a:t>Introduced in Kaufmann and </a:t>
            </a:r>
            <a:r>
              <a:rPr lang="en-US" altLang="zh-CN" sz="1800" dirty="0" err="1">
                <a:ea typeface="宋体" panose="02010600030101010101" pitchFamily="2" charset="-122"/>
              </a:rPr>
              <a:t>Rousseeuw</a:t>
            </a:r>
            <a:r>
              <a:rPr lang="en-US" altLang="zh-CN" sz="1800" dirty="0">
                <a:ea typeface="宋体" panose="02010600030101010101" pitchFamily="2" charset="-122"/>
              </a:rPr>
              <a:t> (1990)</a:t>
            </a:r>
          </a:p>
          <a:p>
            <a:pPr>
              <a:lnSpc>
                <a:spcPct val="80000"/>
              </a:lnSpc>
              <a:spcBef>
                <a:spcPct val="50000"/>
              </a:spcBef>
              <a:buClr>
                <a:schemeClr val="tx1"/>
              </a:buClr>
            </a:pPr>
            <a:r>
              <a:rPr lang="en-US" altLang="zh-CN" sz="1800" dirty="0">
                <a:ea typeface="宋体" panose="02010600030101010101" pitchFamily="2" charset="-122"/>
              </a:rPr>
              <a:t>Implemented in statistical analysis packages, e.g., </a:t>
            </a:r>
            <a:r>
              <a:rPr lang="en-US" altLang="zh-CN" sz="1800" dirty="0" err="1">
                <a:ea typeface="宋体" panose="02010600030101010101" pitchFamily="2" charset="-122"/>
              </a:rPr>
              <a:t>Splus</a:t>
            </a:r>
            <a:endParaRPr lang="en-US" altLang="zh-CN" sz="1800" dirty="0">
              <a:ea typeface="宋体" panose="02010600030101010101" pitchFamily="2" charset="-122"/>
            </a:endParaRPr>
          </a:p>
          <a:p>
            <a:pPr>
              <a:lnSpc>
                <a:spcPct val="80000"/>
              </a:lnSpc>
              <a:spcBef>
                <a:spcPct val="50000"/>
              </a:spcBef>
              <a:buClr>
                <a:schemeClr val="tx1"/>
              </a:buClr>
            </a:pPr>
            <a:r>
              <a:rPr lang="en-US" altLang="zh-CN" sz="1800" dirty="0">
                <a:ea typeface="宋体" panose="02010600030101010101" pitchFamily="2" charset="-122"/>
              </a:rPr>
              <a:t>Use the Single-Link method and the dissimilarity matrix.  </a:t>
            </a:r>
          </a:p>
          <a:p>
            <a:pPr>
              <a:lnSpc>
                <a:spcPct val="80000"/>
              </a:lnSpc>
              <a:spcBef>
                <a:spcPct val="50000"/>
              </a:spcBef>
              <a:buClr>
                <a:schemeClr val="tx1"/>
              </a:buClr>
            </a:pPr>
            <a:r>
              <a:rPr lang="en-US" altLang="zh-CN" sz="1800" dirty="0">
                <a:ea typeface="宋体" panose="02010600030101010101" pitchFamily="2" charset="-122"/>
              </a:rPr>
              <a:t>Merge nodes that have the least dissimilarity</a:t>
            </a:r>
          </a:p>
          <a:p>
            <a:pPr>
              <a:lnSpc>
                <a:spcPct val="80000"/>
              </a:lnSpc>
              <a:spcBef>
                <a:spcPct val="50000"/>
              </a:spcBef>
              <a:buClr>
                <a:schemeClr val="tx1"/>
              </a:buClr>
            </a:pPr>
            <a:r>
              <a:rPr lang="en-US" altLang="zh-CN" sz="1800" dirty="0">
                <a:ea typeface="宋体" panose="02010600030101010101" pitchFamily="2" charset="-122"/>
              </a:rPr>
              <a:t>Go on in a non-descending fashion</a:t>
            </a:r>
          </a:p>
          <a:p>
            <a:pPr>
              <a:lnSpc>
                <a:spcPct val="80000"/>
              </a:lnSpc>
              <a:spcBef>
                <a:spcPct val="50000"/>
              </a:spcBef>
              <a:buClr>
                <a:schemeClr val="tx1"/>
              </a:buClr>
            </a:pPr>
            <a:r>
              <a:rPr lang="en-US" altLang="zh-CN" sz="1800" dirty="0">
                <a:ea typeface="宋体" panose="02010600030101010101" pitchFamily="2" charset="-122"/>
              </a:rPr>
              <a:t>Eventually all nodes belong to the same cluster</a:t>
            </a:r>
          </a:p>
        </p:txBody>
      </p:sp>
      <p:grpSp>
        <p:nvGrpSpPr>
          <p:cNvPr id="1475588" name="Group 4"/>
          <p:cNvGrpSpPr>
            <a:grpSpLocks/>
          </p:cNvGrpSpPr>
          <p:nvPr/>
        </p:nvGrpSpPr>
        <p:grpSpPr bwMode="auto">
          <a:xfrm>
            <a:off x="1457325" y="4558208"/>
            <a:ext cx="1657350" cy="1513285"/>
            <a:chOff x="384" y="2496"/>
            <a:chExt cx="1392" cy="1271"/>
          </a:xfrm>
        </p:grpSpPr>
        <p:graphicFrame>
          <p:nvGraphicFramePr>
            <p:cNvPr id="1475589" name="Object 5"/>
            <p:cNvGraphicFramePr>
              <a:graphicFrameLocks noChangeAspect="1"/>
            </p:cNvGraphicFramePr>
            <p:nvPr/>
          </p:nvGraphicFramePr>
          <p:xfrm>
            <a:off x="384" y="2496"/>
            <a:ext cx="1392" cy="1271"/>
          </p:xfrm>
          <a:graphic>
            <a:graphicData uri="http://schemas.openxmlformats.org/presentationml/2006/ole">
              <mc:AlternateContent xmlns:mc="http://schemas.openxmlformats.org/markup-compatibility/2006">
                <mc:Choice xmlns:v="urn:schemas-microsoft-com:vml" Requires="v">
                  <p:oleObj spid="_x0000_s46175" name="Worksheet" r:id="rId3" imgW="2200656" imgH="2076907" progId="Excel.Sheet.8">
                    <p:embed/>
                  </p:oleObj>
                </mc:Choice>
                <mc:Fallback>
                  <p:oleObj name="Worksheet" r:id="rId3" imgW="2200656" imgH="2076907" progId="Excel.Sheet.8">
                    <p:embed/>
                    <p:pic>
                      <p:nvPicPr>
                        <p:cNvPr id="147558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75590" name="Oval 6"/>
            <p:cNvSpPr>
              <a:spLocks noChangeArrowheads="1"/>
            </p:cNvSpPr>
            <p:nvPr/>
          </p:nvSpPr>
          <p:spPr bwMode="auto">
            <a:xfrm>
              <a:off x="816" y="2703"/>
              <a:ext cx="218"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sp>
          <p:nvSpPr>
            <p:cNvPr id="1475591" name="Oval 7"/>
            <p:cNvSpPr>
              <a:spLocks noChangeArrowheads="1"/>
            </p:cNvSpPr>
            <p:nvPr/>
          </p:nvSpPr>
          <p:spPr bwMode="auto">
            <a:xfrm>
              <a:off x="816" y="2991"/>
              <a:ext cx="218"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sp>
          <p:nvSpPr>
            <p:cNvPr id="1475592" name="Oval 8"/>
            <p:cNvSpPr>
              <a:spLocks noChangeArrowheads="1"/>
            </p:cNvSpPr>
            <p:nvPr/>
          </p:nvSpPr>
          <p:spPr bwMode="auto">
            <a:xfrm>
              <a:off x="1392" y="2991"/>
              <a:ext cx="144"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350"/>
            </a:p>
          </p:txBody>
        </p:sp>
      </p:grpSp>
      <p:grpSp>
        <p:nvGrpSpPr>
          <p:cNvPr id="1475593" name="Group 9"/>
          <p:cNvGrpSpPr>
            <a:grpSpLocks/>
          </p:cNvGrpSpPr>
          <p:nvPr/>
        </p:nvGrpSpPr>
        <p:grpSpPr bwMode="auto">
          <a:xfrm>
            <a:off x="3691533" y="4597697"/>
            <a:ext cx="1657350" cy="1368993"/>
            <a:chOff x="1969" y="2479"/>
            <a:chExt cx="1392" cy="1271"/>
          </a:xfrm>
        </p:grpSpPr>
        <p:graphicFrame>
          <p:nvGraphicFramePr>
            <p:cNvPr id="1475594" name="Object 10"/>
            <p:cNvGraphicFramePr>
              <a:graphicFrameLocks noChangeAspect="1"/>
            </p:cNvGraphicFramePr>
            <p:nvPr>
              <p:extLst>
                <p:ext uri="{D42A27DB-BD31-4B8C-83A1-F6EECF244321}">
                  <p14:modId xmlns:p14="http://schemas.microsoft.com/office/powerpoint/2010/main" val="189248162"/>
                </p:ext>
              </p:extLst>
            </p:nvPr>
          </p:nvGraphicFramePr>
          <p:xfrm>
            <a:off x="1969" y="2479"/>
            <a:ext cx="1392" cy="1271"/>
          </p:xfrm>
          <a:graphic>
            <a:graphicData uri="http://schemas.openxmlformats.org/presentationml/2006/ole">
              <mc:AlternateContent xmlns:mc="http://schemas.openxmlformats.org/markup-compatibility/2006">
                <mc:Choice xmlns:v="urn:schemas-microsoft-com:vml" Requires="v">
                  <p:oleObj spid="_x0000_s46176" name="Worksheet" r:id="rId5" imgW="2200656" imgH="2076907" progId="Excel.Sheet.8">
                    <p:embed/>
                  </p:oleObj>
                </mc:Choice>
                <mc:Fallback>
                  <p:oleObj name="Worksheet" r:id="rId5" imgW="2200656" imgH="2076907" progId="Excel.Sheet.8">
                    <p:embed/>
                    <p:pic>
                      <p:nvPicPr>
                        <p:cNvPr id="1475594"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9" y="2479"/>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75595" name="Oval 11"/>
            <p:cNvSpPr>
              <a:spLocks noChangeArrowheads="1"/>
            </p:cNvSpPr>
            <p:nvPr/>
          </p:nvSpPr>
          <p:spPr bwMode="auto">
            <a:xfrm>
              <a:off x="2736" y="3231"/>
              <a:ext cx="218"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sp>
          <p:nvSpPr>
            <p:cNvPr id="1475596" name="Oval 12"/>
            <p:cNvSpPr>
              <a:spLocks noChangeArrowheads="1"/>
            </p:cNvSpPr>
            <p:nvPr/>
          </p:nvSpPr>
          <p:spPr bwMode="auto">
            <a:xfrm>
              <a:off x="2256" y="2703"/>
              <a:ext cx="384"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350"/>
            </a:p>
          </p:txBody>
        </p:sp>
        <p:sp>
          <p:nvSpPr>
            <p:cNvPr id="1475597" name="Oval 13"/>
            <p:cNvSpPr>
              <a:spLocks noChangeArrowheads="1"/>
            </p:cNvSpPr>
            <p:nvPr/>
          </p:nvSpPr>
          <p:spPr bwMode="auto">
            <a:xfrm>
              <a:off x="2352" y="2967"/>
              <a:ext cx="384"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350"/>
            </a:p>
          </p:txBody>
        </p:sp>
        <p:sp>
          <p:nvSpPr>
            <p:cNvPr id="1475598" name="Oval 14"/>
            <p:cNvSpPr>
              <a:spLocks noChangeArrowheads="1"/>
            </p:cNvSpPr>
            <p:nvPr/>
          </p:nvSpPr>
          <p:spPr bwMode="auto">
            <a:xfrm>
              <a:off x="2832" y="2991"/>
              <a:ext cx="288"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350"/>
            </a:p>
          </p:txBody>
        </p:sp>
      </p:grpSp>
      <p:grpSp>
        <p:nvGrpSpPr>
          <p:cNvPr id="1475599" name="Group 15"/>
          <p:cNvGrpSpPr>
            <a:grpSpLocks/>
          </p:cNvGrpSpPr>
          <p:nvPr/>
        </p:nvGrpSpPr>
        <p:grpSpPr bwMode="auto">
          <a:xfrm>
            <a:off x="6001941" y="4524284"/>
            <a:ext cx="1657350" cy="1513285"/>
            <a:chOff x="3529" y="2451"/>
            <a:chExt cx="1392" cy="1271"/>
          </a:xfrm>
        </p:grpSpPr>
        <p:graphicFrame>
          <p:nvGraphicFramePr>
            <p:cNvPr id="1475600" name="Object 16"/>
            <p:cNvGraphicFramePr>
              <a:graphicFrameLocks noChangeAspect="1"/>
            </p:cNvGraphicFramePr>
            <p:nvPr>
              <p:extLst>
                <p:ext uri="{D42A27DB-BD31-4B8C-83A1-F6EECF244321}">
                  <p14:modId xmlns:p14="http://schemas.microsoft.com/office/powerpoint/2010/main" val="1731739689"/>
                </p:ext>
              </p:extLst>
            </p:nvPr>
          </p:nvGraphicFramePr>
          <p:xfrm>
            <a:off x="3529" y="2451"/>
            <a:ext cx="1392" cy="1271"/>
          </p:xfrm>
          <a:graphic>
            <a:graphicData uri="http://schemas.openxmlformats.org/presentationml/2006/ole">
              <mc:AlternateContent xmlns:mc="http://schemas.openxmlformats.org/markup-compatibility/2006">
                <mc:Choice xmlns:v="urn:schemas-microsoft-com:vml" Requires="v">
                  <p:oleObj spid="_x0000_s46177" name="Worksheet" r:id="rId6" imgW="2200656" imgH="2076907" progId="Excel.Sheet.8">
                    <p:embed/>
                  </p:oleObj>
                </mc:Choice>
                <mc:Fallback>
                  <p:oleObj name="Worksheet" r:id="rId6" imgW="2200656" imgH="2076907" progId="Excel.Sheet.8">
                    <p:embed/>
                    <p:pic>
                      <p:nvPicPr>
                        <p:cNvPr id="147560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9" y="2451"/>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75601" name="Oval 17"/>
            <p:cNvSpPr>
              <a:spLocks noChangeArrowheads="1"/>
            </p:cNvSpPr>
            <p:nvPr/>
          </p:nvSpPr>
          <p:spPr bwMode="auto">
            <a:xfrm>
              <a:off x="3888" y="2823"/>
              <a:ext cx="384"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350"/>
            </a:p>
          </p:txBody>
        </p:sp>
        <p:sp>
          <p:nvSpPr>
            <p:cNvPr id="1475602" name="Oval 18"/>
            <p:cNvSpPr>
              <a:spLocks noChangeArrowheads="1"/>
            </p:cNvSpPr>
            <p:nvPr/>
          </p:nvSpPr>
          <p:spPr bwMode="auto">
            <a:xfrm>
              <a:off x="4272" y="3087"/>
              <a:ext cx="480"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350"/>
            </a:p>
          </p:txBody>
        </p:sp>
      </p:grpSp>
      <p:sp>
        <p:nvSpPr>
          <p:cNvPr id="1475603" name="Line 19"/>
          <p:cNvSpPr>
            <a:spLocks noChangeShapeType="1"/>
          </p:cNvSpPr>
          <p:nvPr/>
        </p:nvSpPr>
        <p:spPr bwMode="auto">
          <a:xfrm>
            <a:off x="3276600" y="5314850"/>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sp>
        <p:nvSpPr>
          <p:cNvPr id="1475604" name="Line 20"/>
          <p:cNvSpPr>
            <a:spLocks noChangeShapeType="1"/>
          </p:cNvSpPr>
          <p:nvPr/>
        </p:nvSpPr>
        <p:spPr bwMode="auto">
          <a:xfrm>
            <a:off x="5562600" y="5239942"/>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spTree>
    <p:extLst>
      <p:ext uri="{BB962C8B-B14F-4D97-AF65-F5344CB8AC3E}">
        <p14:creationId xmlns:p14="http://schemas.microsoft.com/office/powerpoint/2010/main" val="2631521521"/>
      </p:ext>
    </p:extLst>
  </p:cSld>
  <p:clrMapOvr>
    <a:masterClrMapping/>
  </p:clrMapOvr>
  <p:transition>
    <p:strips dir="r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634" name="Rectangle 2"/>
          <p:cNvSpPr>
            <a:spLocks noGrp="1" noChangeArrowheads="1"/>
          </p:cNvSpPr>
          <p:nvPr>
            <p:ph type="title"/>
          </p:nvPr>
        </p:nvSpPr>
        <p:spPr>
          <a:xfrm>
            <a:off x="2114550" y="1085850"/>
            <a:ext cx="5372100" cy="369332"/>
          </a:xfrm>
        </p:spPr>
        <p:txBody>
          <a:bodyPr/>
          <a:lstStyle/>
          <a:p>
            <a:r>
              <a:rPr lang="en-US" altLang="zh-CN" sz="2400">
                <a:ea typeface="宋体" panose="02010600030101010101" pitchFamily="2" charset="-122"/>
              </a:rPr>
              <a:t>DIANA (Divisive Analysis)</a:t>
            </a:r>
            <a:endParaRPr lang="en-US" altLang="zh-CN" sz="1800">
              <a:ea typeface="宋体" panose="02010600030101010101" pitchFamily="2" charset="-122"/>
            </a:endParaRPr>
          </a:p>
        </p:txBody>
      </p:sp>
      <p:sp>
        <p:nvSpPr>
          <p:cNvPr id="1477635" name="Rectangle 3"/>
          <p:cNvSpPr>
            <a:spLocks noGrp="1" noChangeArrowheads="1"/>
          </p:cNvSpPr>
          <p:nvPr>
            <p:ph type="body" idx="1"/>
          </p:nvPr>
        </p:nvSpPr>
        <p:spPr>
          <a:xfrm>
            <a:off x="1485900" y="2114550"/>
            <a:ext cx="6286500" cy="1938992"/>
          </a:xfrm>
        </p:spPr>
        <p:txBody>
          <a:bodyPr/>
          <a:lstStyle/>
          <a:p>
            <a:pPr>
              <a:lnSpc>
                <a:spcPct val="110000"/>
              </a:lnSpc>
              <a:spcBef>
                <a:spcPct val="50000"/>
              </a:spcBef>
              <a:buClr>
                <a:schemeClr val="tx1"/>
              </a:buClr>
            </a:pPr>
            <a:r>
              <a:rPr lang="en-US" altLang="zh-CN" sz="1800">
                <a:ea typeface="宋体" panose="02010600030101010101" pitchFamily="2" charset="-122"/>
              </a:rPr>
              <a:t>Introduced in Kaufmann and Rousseeuw (1990)</a:t>
            </a:r>
          </a:p>
          <a:p>
            <a:pPr>
              <a:lnSpc>
                <a:spcPct val="110000"/>
              </a:lnSpc>
              <a:spcBef>
                <a:spcPct val="50000"/>
              </a:spcBef>
              <a:buClr>
                <a:schemeClr val="tx1"/>
              </a:buClr>
            </a:pPr>
            <a:r>
              <a:rPr lang="en-US" altLang="zh-CN" sz="1800">
                <a:ea typeface="宋体" panose="02010600030101010101" pitchFamily="2" charset="-122"/>
              </a:rPr>
              <a:t>Implemented in statistical analysis packages, e.g., Splus</a:t>
            </a:r>
          </a:p>
          <a:p>
            <a:pPr>
              <a:lnSpc>
                <a:spcPct val="110000"/>
              </a:lnSpc>
              <a:spcBef>
                <a:spcPct val="50000"/>
              </a:spcBef>
              <a:buClr>
                <a:schemeClr val="tx1"/>
              </a:buClr>
            </a:pPr>
            <a:r>
              <a:rPr lang="en-US" altLang="zh-CN" sz="1800">
                <a:ea typeface="宋体" panose="02010600030101010101" pitchFamily="2" charset="-122"/>
              </a:rPr>
              <a:t>Inverse order of AGNES</a:t>
            </a:r>
          </a:p>
          <a:p>
            <a:pPr>
              <a:lnSpc>
                <a:spcPct val="110000"/>
              </a:lnSpc>
              <a:spcBef>
                <a:spcPct val="50000"/>
              </a:spcBef>
              <a:buClr>
                <a:schemeClr val="tx1"/>
              </a:buClr>
            </a:pPr>
            <a:r>
              <a:rPr lang="en-US" altLang="zh-CN" sz="1800">
                <a:ea typeface="宋体" panose="02010600030101010101" pitchFamily="2" charset="-122"/>
              </a:rPr>
              <a:t>Eventually each node forms a cluster on its own</a:t>
            </a:r>
          </a:p>
        </p:txBody>
      </p:sp>
      <p:grpSp>
        <p:nvGrpSpPr>
          <p:cNvPr id="1477636" name="Group 4"/>
          <p:cNvGrpSpPr>
            <a:grpSpLocks/>
          </p:cNvGrpSpPr>
          <p:nvPr/>
        </p:nvGrpSpPr>
        <p:grpSpPr bwMode="auto">
          <a:xfrm>
            <a:off x="1600200" y="4229101"/>
            <a:ext cx="1657350" cy="1513285"/>
            <a:chOff x="3552" y="2496"/>
            <a:chExt cx="1392" cy="1271"/>
          </a:xfrm>
        </p:grpSpPr>
        <p:graphicFrame>
          <p:nvGraphicFramePr>
            <p:cNvPr id="1477637" name="Object 5"/>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47199" name="Worksheet" r:id="rId3" imgW="2200656" imgH="2076907" progId="Excel.Sheet.8">
                    <p:embed/>
                  </p:oleObj>
                </mc:Choice>
                <mc:Fallback>
                  <p:oleObj name="Worksheet" r:id="rId3" imgW="2200656" imgH="2076907" progId="Excel.Sheet.8">
                    <p:embed/>
                    <p:pic>
                      <p:nvPicPr>
                        <p:cNvPr id="147763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77638" name="Oval 6"/>
            <p:cNvSpPr>
              <a:spLocks noChangeArrowheads="1"/>
            </p:cNvSpPr>
            <p:nvPr/>
          </p:nvSpPr>
          <p:spPr bwMode="auto">
            <a:xfrm>
              <a:off x="3888" y="2823"/>
              <a:ext cx="384"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350"/>
            </a:p>
          </p:txBody>
        </p:sp>
        <p:sp>
          <p:nvSpPr>
            <p:cNvPr id="1477639" name="Oval 7"/>
            <p:cNvSpPr>
              <a:spLocks noChangeArrowheads="1"/>
            </p:cNvSpPr>
            <p:nvPr/>
          </p:nvSpPr>
          <p:spPr bwMode="auto">
            <a:xfrm>
              <a:off x="4272" y="3087"/>
              <a:ext cx="480"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350"/>
            </a:p>
          </p:txBody>
        </p:sp>
      </p:grpSp>
      <p:grpSp>
        <p:nvGrpSpPr>
          <p:cNvPr id="1477640" name="Group 8"/>
          <p:cNvGrpSpPr>
            <a:grpSpLocks/>
          </p:cNvGrpSpPr>
          <p:nvPr/>
        </p:nvGrpSpPr>
        <p:grpSpPr bwMode="auto">
          <a:xfrm>
            <a:off x="3600450" y="4256485"/>
            <a:ext cx="1657350" cy="1513284"/>
            <a:chOff x="1968" y="2496"/>
            <a:chExt cx="1392" cy="1271"/>
          </a:xfrm>
        </p:grpSpPr>
        <p:graphicFrame>
          <p:nvGraphicFramePr>
            <p:cNvPr id="1477641" name="Object 9"/>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47200" name="Worksheet" r:id="rId5" imgW="2200656" imgH="2076907" progId="Excel.Sheet.8">
                    <p:embed/>
                  </p:oleObj>
                </mc:Choice>
                <mc:Fallback>
                  <p:oleObj name="Worksheet" r:id="rId5" imgW="2200656" imgH="2076907" progId="Excel.Sheet.8">
                    <p:embed/>
                    <p:pic>
                      <p:nvPicPr>
                        <p:cNvPr id="1477641"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77642" name="Oval 10"/>
            <p:cNvSpPr>
              <a:spLocks noChangeArrowheads="1"/>
            </p:cNvSpPr>
            <p:nvPr/>
          </p:nvSpPr>
          <p:spPr bwMode="auto">
            <a:xfrm>
              <a:off x="2736" y="3231"/>
              <a:ext cx="218"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sp>
          <p:nvSpPr>
            <p:cNvPr id="1477643" name="Oval 11"/>
            <p:cNvSpPr>
              <a:spLocks noChangeArrowheads="1"/>
            </p:cNvSpPr>
            <p:nvPr/>
          </p:nvSpPr>
          <p:spPr bwMode="auto">
            <a:xfrm>
              <a:off x="2256" y="2703"/>
              <a:ext cx="384"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350"/>
            </a:p>
          </p:txBody>
        </p:sp>
        <p:sp>
          <p:nvSpPr>
            <p:cNvPr id="1477644" name="Oval 12"/>
            <p:cNvSpPr>
              <a:spLocks noChangeArrowheads="1"/>
            </p:cNvSpPr>
            <p:nvPr/>
          </p:nvSpPr>
          <p:spPr bwMode="auto">
            <a:xfrm>
              <a:off x="2352" y="2967"/>
              <a:ext cx="384"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350"/>
            </a:p>
          </p:txBody>
        </p:sp>
        <p:sp>
          <p:nvSpPr>
            <p:cNvPr id="1477645" name="Oval 13"/>
            <p:cNvSpPr>
              <a:spLocks noChangeArrowheads="1"/>
            </p:cNvSpPr>
            <p:nvPr/>
          </p:nvSpPr>
          <p:spPr bwMode="auto">
            <a:xfrm>
              <a:off x="2832" y="2991"/>
              <a:ext cx="288" cy="354"/>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350"/>
            </a:p>
          </p:txBody>
        </p:sp>
      </p:grpSp>
      <p:grpSp>
        <p:nvGrpSpPr>
          <p:cNvPr id="1477646" name="Group 14"/>
          <p:cNvGrpSpPr>
            <a:grpSpLocks/>
          </p:cNvGrpSpPr>
          <p:nvPr/>
        </p:nvGrpSpPr>
        <p:grpSpPr bwMode="auto">
          <a:xfrm>
            <a:off x="5657850" y="4229101"/>
            <a:ext cx="1657350" cy="1513285"/>
            <a:chOff x="3792" y="2473"/>
            <a:chExt cx="1392" cy="1271"/>
          </a:xfrm>
        </p:grpSpPr>
        <p:graphicFrame>
          <p:nvGraphicFramePr>
            <p:cNvPr id="1477647" name="Object 15"/>
            <p:cNvGraphicFramePr>
              <a:graphicFrameLocks noChangeAspect="1"/>
            </p:cNvGraphicFramePr>
            <p:nvPr/>
          </p:nvGraphicFramePr>
          <p:xfrm>
            <a:off x="3792" y="2473"/>
            <a:ext cx="1392" cy="1271"/>
          </p:xfrm>
          <a:graphic>
            <a:graphicData uri="http://schemas.openxmlformats.org/presentationml/2006/ole">
              <mc:AlternateContent xmlns:mc="http://schemas.openxmlformats.org/markup-compatibility/2006">
                <mc:Choice xmlns:v="urn:schemas-microsoft-com:vml" Requires="v">
                  <p:oleObj spid="_x0000_s47201" name="Worksheet" r:id="rId6" imgW="2200656" imgH="2076907" progId="Excel.Sheet.8">
                    <p:embed/>
                  </p:oleObj>
                </mc:Choice>
                <mc:Fallback>
                  <p:oleObj name="Worksheet" r:id="rId6" imgW="2200656" imgH="2076907" progId="Excel.Sheet.8">
                    <p:embed/>
                    <p:pic>
                      <p:nvPicPr>
                        <p:cNvPr id="1477647"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2473"/>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77648" name="Oval 16"/>
            <p:cNvSpPr>
              <a:spLocks noChangeArrowheads="1"/>
            </p:cNvSpPr>
            <p:nvPr/>
          </p:nvSpPr>
          <p:spPr bwMode="auto">
            <a:xfrm>
              <a:off x="4224" y="2703"/>
              <a:ext cx="218" cy="250"/>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1350"/>
            </a:p>
          </p:txBody>
        </p:sp>
        <p:sp>
          <p:nvSpPr>
            <p:cNvPr id="1477649" name="Oval 17"/>
            <p:cNvSpPr>
              <a:spLocks noChangeArrowheads="1"/>
            </p:cNvSpPr>
            <p:nvPr/>
          </p:nvSpPr>
          <p:spPr bwMode="auto">
            <a:xfrm>
              <a:off x="4239" y="2993"/>
              <a:ext cx="203" cy="248"/>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1350"/>
            </a:p>
          </p:txBody>
        </p:sp>
        <p:sp>
          <p:nvSpPr>
            <p:cNvPr id="1477650" name="Oval 18"/>
            <p:cNvSpPr>
              <a:spLocks noChangeArrowheads="1"/>
            </p:cNvSpPr>
            <p:nvPr/>
          </p:nvSpPr>
          <p:spPr bwMode="auto">
            <a:xfrm>
              <a:off x="4778" y="2968"/>
              <a:ext cx="133" cy="152"/>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1350"/>
            </a:p>
          </p:txBody>
        </p:sp>
        <p:sp>
          <p:nvSpPr>
            <p:cNvPr id="1477651" name="Oval 19"/>
            <p:cNvSpPr>
              <a:spLocks noChangeArrowheads="1"/>
            </p:cNvSpPr>
            <p:nvPr/>
          </p:nvSpPr>
          <p:spPr bwMode="auto">
            <a:xfrm>
              <a:off x="4096" y="2847"/>
              <a:ext cx="128" cy="273"/>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1350"/>
            </a:p>
          </p:txBody>
        </p:sp>
        <p:sp>
          <p:nvSpPr>
            <p:cNvPr id="1477652" name="Oval 20"/>
            <p:cNvSpPr>
              <a:spLocks noChangeArrowheads="1"/>
            </p:cNvSpPr>
            <p:nvPr/>
          </p:nvSpPr>
          <p:spPr bwMode="auto">
            <a:xfrm rot="16200000">
              <a:off x="4609" y="3192"/>
              <a:ext cx="111" cy="345"/>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1350"/>
            </a:p>
          </p:txBody>
        </p:sp>
        <p:sp>
          <p:nvSpPr>
            <p:cNvPr id="1477653" name="Oval 21"/>
            <p:cNvSpPr>
              <a:spLocks noChangeArrowheads="1"/>
            </p:cNvSpPr>
            <p:nvPr/>
          </p:nvSpPr>
          <p:spPr bwMode="auto">
            <a:xfrm rot="16200000">
              <a:off x="4744" y="3064"/>
              <a:ext cx="94" cy="239"/>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1350"/>
            </a:p>
          </p:txBody>
        </p:sp>
      </p:grpSp>
      <p:sp>
        <p:nvSpPr>
          <p:cNvPr id="1477654" name="Line 22"/>
          <p:cNvSpPr>
            <a:spLocks noChangeShapeType="1"/>
          </p:cNvSpPr>
          <p:nvPr/>
        </p:nvSpPr>
        <p:spPr bwMode="auto">
          <a:xfrm>
            <a:off x="3314700" y="4942285"/>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sp>
        <p:nvSpPr>
          <p:cNvPr id="1477655" name="Line 23"/>
          <p:cNvSpPr>
            <a:spLocks noChangeShapeType="1"/>
          </p:cNvSpPr>
          <p:nvPr/>
        </p:nvSpPr>
        <p:spPr bwMode="auto">
          <a:xfrm>
            <a:off x="5372100" y="4999435"/>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spTree>
    <p:extLst>
      <p:ext uri="{BB962C8B-B14F-4D97-AF65-F5344CB8AC3E}">
        <p14:creationId xmlns:p14="http://schemas.microsoft.com/office/powerpoint/2010/main" val="133030797"/>
      </p:ext>
    </p:extLst>
  </p:cSld>
  <p:clrMapOvr>
    <a:masterClrMapping/>
  </p:clrMapOvr>
  <p:transition>
    <p:strips dir="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0" name="Rectangle 2"/>
          <p:cNvSpPr>
            <a:spLocks noGrp="1" noChangeArrowheads="1"/>
          </p:cNvSpPr>
          <p:nvPr>
            <p:ph type="title"/>
          </p:nvPr>
        </p:nvSpPr>
        <p:spPr>
          <a:xfrm>
            <a:off x="1600200" y="914400"/>
            <a:ext cx="4629150" cy="514350"/>
          </a:xfrm>
          <a:noFill/>
          <a:ln/>
        </p:spPr>
        <p:txBody>
          <a:bodyPr vert="horz" wrap="square" lIns="69056" tIns="34529" rIns="69056" bIns="34529" rtlCol="0" anchor="ctr">
            <a:normAutofit fontScale="90000"/>
          </a:bodyPr>
          <a:lstStyle/>
          <a:p>
            <a:r>
              <a:rPr lang="en-US" altLang="zh-CN" dirty="0">
                <a:ea typeface="宋体" panose="02010600030101010101" pitchFamily="2" charset="-122"/>
              </a:rPr>
              <a:t>CHAMELEON</a:t>
            </a:r>
          </a:p>
        </p:txBody>
      </p:sp>
      <p:sp>
        <p:nvSpPr>
          <p:cNvPr id="1491971" name="Rectangle 3"/>
          <p:cNvSpPr>
            <a:spLocks noGrp="1" noChangeArrowheads="1"/>
          </p:cNvSpPr>
          <p:nvPr>
            <p:ph type="body" idx="1"/>
          </p:nvPr>
        </p:nvSpPr>
        <p:spPr>
          <a:xfrm>
            <a:off x="609600" y="1752600"/>
            <a:ext cx="8001000" cy="4267200"/>
          </a:xfrm>
          <a:noFill/>
          <a:ln/>
        </p:spPr>
        <p:txBody>
          <a:bodyPr vert="horz" wrap="square" lIns="69056" tIns="34529" rIns="69056" bIns="34529" rtlCol="0">
            <a:normAutofit fontScale="85000" lnSpcReduction="20000"/>
          </a:bodyPr>
          <a:lstStyle/>
          <a:p>
            <a:pPr>
              <a:lnSpc>
                <a:spcPct val="90000"/>
              </a:lnSpc>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CHAMELEON: hierarchical clustering using dynamic modeling, by G.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Karypis</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E.H. Han and V. Kumar’99 </a:t>
            </a:r>
          </a:p>
          <a:p>
            <a:pPr>
              <a:lnSpc>
                <a:spcPct val="90000"/>
              </a:lnSpc>
            </a:pPr>
            <a:endPar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90000"/>
              </a:lnSpc>
            </a:pPr>
            <a:r>
              <a:rPr lang="en-US" altLang="zh-CN" sz="2800" dirty="0" smtClean="0">
                <a:latin typeface="Times New Roman" panose="02020603050405020304" pitchFamily="18" charset="0"/>
                <a:ea typeface="宋体" panose="02010600030101010101" pitchFamily="2" charset="-122"/>
                <a:cs typeface="Times New Roman" panose="02020603050405020304" pitchFamily="18" charset="0"/>
              </a:rPr>
              <a:t>Measures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the similarity based on a dynamic model</a:t>
            </a:r>
          </a:p>
          <a:p>
            <a:pPr lvl="1" algn="just">
              <a:lnSpc>
                <a:spcPct val="90000"/>
              </a:lnSpc>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Two clusters are merged only if the </a:t>
            </a:r>
            <a:r>
              <a:rPr lang="en-US" altLang="zh-CN" sz="2800" i="1" dirty="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interconnectivity</a:t>
            </a:r>
            <a:r>
              <a:rPr lang="en-US" altLang="zh-CN" sz="2800" dirty="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2800" i="1" dirty="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closeness (proximity)</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between two clusters are high </a:t>
            </a:r>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relative to</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the internal interconnectivity of the clusters and closeness of items within the clusters</a:t>
            </a:r>
          </a:p>
          <a:p>
            <a:pPr>
              <a:lnSpc>
                <a:spcPct val="90000"/>
              </a:lnSpc>
            </a:pPr>
            <a:endParaRPr lang="en-US" altLang="zh-CN" sz="2800" dirty="0"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90000"/>
              </a:lnSpc>
            </a:pPr>
            <a:r>
              <a:rPr lang="en-US" altLang="zh-CN" sz="2800" dirty="0" smtClean="0">
                <a:latin typeface="Times New Roman" panose="02020603050405020304" pitchFamily="18" charset="0"/>
                <a:ea typeface="宋体" panose="02010600030101010101" pitchFamily="2" charset="-122"/>
                <a:cs typeface="Times New Roman" panose="02020603050405020304" pitchFamily="18" charset="0"/>
              </a:rPr>
              <a:t>A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two phase algorithm</a:t>
            </a:r>
          </a:p>
          <a:p>
            <a:pPr marL="971550" lvl="1" indent="-514350" algn="just">
              <a:lnSpc>
                <a:spcPct val="90000"/>
              </a:lnSpc>
              <a:buAutoNum type="arabicPeriod"/>
            </a:pPr>
            <a:r>
              <a:rPr lang="en-US" altLang="zh-CN" sz="2800" dirty="0" smtClean="0">
                <a:latin typeface="Times New Roman" panose="02020603050405020304" pitchFamily="18" charset="0"/>
                <a:ea typeface="宋体" panose="02010600030101010101" pitchFamily="2" charset="-122"/>
                <a:cs typeface="Times New Roman" panose="02020603050405020304" pitchFamily="18" charset="0"/>
              </a:rPr>
              <a:t>Use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 graph partitioning algorithm: </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cluster objects into a large number of relatively small </a:t>
            </a:r>
            <a:r>
              <a:rPr lang="en-US" altLang="zh-CN" sz="2800" b="1" dirty="0" smtClean="0">
                <a:latin typeface="Times New Roman" panose="02020603050405020304" pitchFamily="18" charset="0"/>
                <a:ea typeface="宋体" panose="02010600030101010101" pitchFamily="2" charset="-122"/>
                <a:cs typeface="Times New Roman" panose="02020603050405020304" pitchFamily="18" charset="0"/>
              </a:rPr>
              <a:t>sub-clusters</a:t>
            </a:r>
          </a:p>
          <a:p>
            <a:pPr marL="971550" lvl="1" indent="-514350" algn="just">
              <a:lnSpc>
                <a:spcPct val="90000"/>
              </a:lnSpc>
              <a:buAutoNum type="arabicPeriod"/>
            </a:pP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lvl="1" algn="just">
              <a:lnSpc>
                <a:spcPct val="90000"/>
              </a:lnSpc>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2. </a:t>
            </a:r>
            <a:r>
              <a:rPr lang="en-US" altLang="zh-CN" sz="2800" dirty="0" smtClean="0">
                <a:latin typeface="Times New Roman" panose="02020603050405020304" pitchFamily="18" charset="0"/>
                <a:ea typeface="宋体" panose="02010600030101010101" pitchFamily="2" charset="-122"/>
                <a:cs typeface="Times New Roman" panose="02020603050405020304" pitchFamily="18" charset="0"/>
              </a:rPr>
              <a:t> Use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an agglomerative hierarchical clustering algorithm: </a:t>
            </a:r>
            <a:r>
              <a:rPr lang="en-US" altLang="zh-CN" sz="28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smtClean="0">
                <a:latin typeface="Times New Roman" panose="02020603050405020304" pitchFamily="18" charset="0"/>
                <a:ea typeface="宋体" panose="02010600030101010101" pitchFamily="2" charset="-122"/>
                <a:cs typeface="Times New Roman" panose="02020603050405020304" pitchFamily="18" charset="0"/>
              </a:rPr>
              <a:t>find </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the genuine clusters by repeatedly combining </a:t>
            </a:r>
            <a:r>
              <a:rPr lang="en-US" altLang="zh-CN" sz="2800" b="1" dirty="0" smtClean="0">
                <a:latin typeface="Times New Roman" panose="02020603050405020304" pitchFamily="18" charset="0"/>
                <a:ea typeface="宋体" panose="02010600030101010101" pitchFamily="2" charset="-122"/>
                <a:cs typeface="Times New Roman" panose="02020603050405020304" pitchFamily="18" charset="0"/>
              </a:rPr>
              <a:t>	these sub-clusters</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28392732"/>
      </p:ext>
    </p:extLst>
  </p:cSld>
  <p:clrMapOvr>
    <a:masterClrMapping/>
  </p:clrMapOvr>
  <p:transition>
    <p:strips dir="rd"/>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018" name="Rectangle 2"/>
          <p:cNvSpPr>
            <a:spLocks noGrp="1" noChangeArrowheads="1"/>
          </p:cNvSpPr>
          <p:nvPr>
            <p:ph type="body" idx="1"/>
          </p:nvPr>
        </p:nvSpPr>
        <p:spPr>
          <a:xfrm>
            <a:off x="628650" y="1885950"/>
            <a:ext cx="6286500" cy="1384995"/>
          </a:xfrm>
        </p:spPr>
        <p:txBody>
          <a:bodyPr/>
          <a:lstStyle/>
          <a:p>
            <a:pPr>
              <a:buFont typeface="Wingdings" panose="05000000000000000000" pitchFamily="2" charset="2"/>
              <a:buNone/>
            </a:pPr>
            <a:endParaRPr lang="zh-CN" altLang="en-US">
              <a:ea typeface="宋体" panose="02010600030101010101" pitchFamily="2" charset="-122"/>
            </a:endParaRPr>
          </a:p>
          <a:p>
            <a:pPr>
              <a:buFont typeface="Wingdings" panose="05000000000000000000" pitchFamily="2" charset="2"/>
              <a:buNone/>
            </a:pPr>
            <a:endParaRPr lang="zh-CN" altLang="en-US">
              <a:ea typeface="宋体" panose="02010600030101010101" pitchFamily="2" charset="-122"/>
            </a:endParaRPr>
          </a:p>
          <a:p>
            <a:pPr>
              <a:buFont typeface="Wingdings" panose="05000000000000000000" pitchFamily="2" charset="2"/>
              <a:buNone/>
            </a:pPr>
            <a:endParaRPr lang="zh-CN" altLang="en-US">
              <a:ea typeface="宋体" panose="02010600030101010101" pitchFamily="2" charset="-122"/>
            </a:endParaRPr>
          </a:p>
        </p:txBody>
      </p:sp>
      <p:sp>
        <p:nvSpPr>
          <p:cNvPr id="1494019" name="Oval 3"/>
          <p:cNvSpPr>
            <a:spLocks noChangeArrowheads="1"/>
          </p:cNvSpPr>
          <p:nvPr/>
        </p:nvSpPr>
        <p:spPr bwMode="auto">
          <a:xfrm>
            <a:off x="3095625" y="21717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20" name="Oval 4"/>
          <p:cNvSpPr>
            <a:spLocks noChangeArrowheads="1"/>
          </p:cNvSpPr>
          <p:nvPr/>
        </p:nvSpPr>
        <p:spPr bwMode="auto">
          <a:xfrm>
            <a:off x="2971800" y="229552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21" name="Oval 5"/>
          <p:cNvSpPr>
            <a:spLocks noChangeArrowheads="1"/>
          </p:cNvSpPr>
          <p:nvPr/>
        </p:nvSpPr>
        <p:spPr bwMode="auto">
          <a:xfrm>
            <a:off x="3143250" y="240982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22" name="Line 6"/>
          <p:cNvSpPr>
            <a:spLocks noChangeShapeType="1"/>
          </p:cNvSpPr>
          <p:nvPr/>
        </p:nvSpPr>
        <p:spPr bwMode="auto">
          <a:xfrm flipV="1">
            <a:off x="2971800" y="2171700"/>
            <a:ext cx="17145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23" name="Oval 7"/>
          <p:cNvSpPr>
            <a:spLocks noChangeArrowheads="1"/>
          </p:cNvSpPr>
          <p:nvPr/>
        </p:nvSpPr>
        <p:spPr bwMode="auto">
          <a:xfrm>
            <a:off x="2981325" y="252412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24" name="Oval 8"/>
          <p:cNvSpPr>
            <a:spLocks noChangeArrowheads="1"/>
          </p:cNvSpPr>
          <p:nvPr/>
        </p:nvSpPr>
        <p:spPr bwMode="auto">
          <a:xfrm>
            <a:off x="2743200" y="257175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25" name="Line 9"/>
          <p:cNvSpPr>
            <a:spLocks noChangeShapeType="1"/>
          </p:cNvSpPr>
          <p:nvPr/>
        </p:nvSpPr>
        <p:spPr bwMode="auto">
          <a:xfrm flipH="1">
            <a:off x="2743200" y="2343150"/>
            <a:ext cx="2286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26" name="Line 10"/>
          <p:cNvSpPr>
            <a:spLocks noChangeShapeType="1"/>
          </p:cNvSpPr>
          <p:nvPr/>
        </p:nvSpPr>
        <p:spPr bwMode="auto">
          <a:xfrm>
            <a:off x="2971800" y="2343150"/>
            <a:ext cx="5715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27" name="Line 11"/>
          <p:cNvSpPr>
            <a:spLocks noChangeShapeType="1"/>
          </p:cNvSpPr>
          <p:nvPr/>
        </p:nvSpPr>
        <p:spPr bwMode="auto">
          <a:xfrm flipH="1">
            <a:off x="3028950" y="2457450"/>
            <a:ext cx="114300"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28" name="Oval 12"/>
          <p:cNvSpPr>
            <a:spLocks noChangeArrowheads="1"/>
          </p:cNvSpPr>
          <p:nvPr/>
        </p:nvSpPr>
        <p:spPr bwMode="auto">
          <a:xfrm>
            <a:off x="2809875" y="275272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29" name="Oval 13"/>
          <p:cNvSpPr>
            <a:spLocks noChangeArrowheads="1"/>
          </p:cNvSpPr>
          <p:nvPr/>
        </p:nvSpPr>
        <p:spPr bwMode="auto">
          <a:xfrm>
            <a:off x="2571750" y="27432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30" name="Oval 14"/>
          <p:cNvSpPr>
            <a:spLocks noChangeArrowheads="1"/>
          </p:cNvSpPr>
          <p:nvPr/>
        </p:nvSpPr>
        <p:spPr bwMode="auto">
          <a:xfrm>
            <a:off x="3086100" y="275272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31" name="Oval 15"/>
          <p:cNvSpPr>
            <a:spLocks noChangeArrowheads="1"/>
          </p:cNvSpPr>
          <p:nvPr/>
        </p:nvSpPr>
        <p:spPr bwMode="auto">
          <a:xfrm>
            <a:off x="2924175" y="29718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32" name="Oval 16"/>
          <p:cNvSpPr>
            <a:spLocks noChangeArrowheads="1"/>
          </p:cNvSpPr>
          <p:nvPr/>
        </p:nvSpPr>
        <p:spPr bwMode="auto">
          <a:xfrm>
            <a:off x="2971800" y="320992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33" name="Oval 17"/>
          <p:cNvSpPr>
            <a:spLocks noChangeArrowheads="1"/>
          </p:cNvSpPr>
          <p:nvPr/>
        </p:nvSpPr>
        <p:spPr bwMode="auto">
          <a:xfrm>
            <a:off x="3209925" y="30861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34" name="Line 18"/>
          <p:cNvSpPr>
            <a:spLocks noChangeShapeType="1"/>
          </p:cNvSpPr>
          <p:nvPr/>
        </p:nvSpPr>
        <p:spPr bwMode="auto">
          <a:xfrm>
            <a:off x="2743200" y="2571750"/>
            <a:ext cx="1143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35" name="Line 19"/>
          <p:cNvSpPr>
            <a:spLocks noChangeShapeType="1"/>
          </p:cNvSpPr>
          <p:nvPr/>
        </p:nvSpPr>
        <p:spPr bwMode="auto">
          <a:xfrm flipH="1">
            <a:off x="2571750" y="2571750"/>
            <a:ext cx="17145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36" name="Line 20"/>
          <p:cNvSpPr>
            <a:spLocks noChangeShapeType="1"/>
          </p:cNvSpPr>
          <p:nvPr/>
        </p:nvSpPr>
        <p:spPr bwMode="auto">
          <a:xfrm>
            <a:off x="2571750" y="2743200"/>
            <a:ext cx="285750"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37" name="Line 21"/>
          <p:cNvSpPr>
            <a:spLocks noChangeShapeType="1"/>
          </p:cNvSpPr>
          <p:nvPr/>
        </p:nvSpPr>
        <p:spPr bwMode="auto">
          <a:xfrm flipV="1">
            <a:off x="2857500" y="2514600"/>
            <a:ext cx="171450" cy="285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38" name="Oval 22"/>
          <p:cNvSpPr>
            <a:spLocks noChangeArrowheads="1"/>
          </p:cNvSpPr>
          <p:nvPr/>
        </p:nvSpPr>
        <p:spPr bwMode="auto">
          <a:xfrm>
            <a:off x="3371850" y="29718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39" name="Oval 23"/>
          <p:cNvSpPr>
            <a:spLocks noChangeArrowheads="1"/>
          </p:cNvSpPr>
          <p:nvPr/>
        </p:nvSpPr>
        <p:spPr bwMode="auto">
          <a:xfrm>
            <a:off x="3429000" y="320992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40" name="Oval 24"/>
          <p:cNvSpPr>
            <a:spLocks noChangeArrowheads="1"/>
          </p:cNvSpPr>
          <p:nvPr/>
        </p:nvSpPr>
        <p:spPr bwMode="auto">
          <a:xfrm>
            <a:off x="4181475" y="222885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41" name="Oval 25"/>
          <p:cNvSpPr>
            <a:spLocks noChangeArrowheads="1"/>
          </p:cNvSpPr>
          <p:nvPr/>
        </p:nvSpPr>
        <p:spPr bwMode="auto">
          <a:xfrm>
            <a:off x="3886200" y="27432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42" name="Oval 26"/>
          <p:cNvSpPr>
            <a:spLocks noChangeArrowheads="1"/>
          </p:cNvSpPr>
          <p:nvPr/>
        </p:nvSpPr>
        <p:spPr bwMode="auto">
          <a:xfrm>
            <a:off x="4343400" y="212407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43" name="Oval 27"/>
          <p:cNvSpPr>
            <a:spLocks noChangeArrowheads="1"/>
          </p:cNvSpPr>
          <p:nvPr/>
        </p:nvSpPr>
        <p:spPr bwMode="auto">
          <a:xfrm>
            <a:off x="4343400" y="234315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44" name="Oval 28"/>
          <p:cNvSpPr>
            <a:spLocks noChangeArrowheads="1"/>
          </p:cNvSpPr>
          <p:nvPr/>
        </p:nvSpPr>
        <p:spPr bwMode="auto">
          <a:xfrm>
            <a:off x="4229100" y="24003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45" name="Oval 29"/>
          <p:cNvSpPr>
            <a:spLocks noChangeArrowheads="1"/>
          </p:cNvSpPr>
          <p:nvPr/>
        </p:nvSpPr>
        <p:spPr bwMode="auto">
          <a:xfrm>
            <a:off x="4010025" y="268605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46" name="Oval 30"/>
          <p:cNvSpPr>
            <a:spLocks noChangeArrowheads="1"/>
          </p:cNvSpPr>
          <p:nvPr/>
        </p:nvSpPr>
        <p:spPr bwMode="auto">
          <a:xfrm>
            <a:off x="4000500" y="28575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47" name="Oval 31"/>
          <p:cNvSpPr>
            <a:spLocks noChangeArrowheads="1"/>
          </p:cNvSpPr>
          <p:nvPr/>
        </p:nvSpPr>
        <p:spPr bwMode="auto">
          <a:xfrm>
            <a:off x="4124325" y="291465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48" name="Oval 32"/>
          <p:cNvSpPr>
            <a:spLocks noChangeArrowheads="1"/>
          </p:cNvSpPr>
          <p:nvPr/>
        </p:nvSpPr>
        <p:spPr bwMode="auto">
          <a:xfrm>
            <a:off x="4057650" y="29718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49" name="Line 33"/>
          <p:cNvSpPr>
            <a:spLocks noChangeShapeType="1"/>
          </p:cNvSpPr>
          <p:nvPr/>
        </p:nvSpPr>
        <p:spPr bwMode="auto">
          <a:xfrm flipV="1">
            <a:off x="3429000" y="2743200"/>
            <a:ext cx="51435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50" name="Line 34"/>
          <p:cNvSpPr>
            <a:spLocks noChangeShapeType="1"/>
          </p:cNvSpPr>
          <p:nvPr/>
        </p:nvSpPr>
        <p:spPr bwMode="auto">
          <a:xfrm flipV="1">
            <a:off x="3943350" y="2228850"/>
            <a:ext cx="285750" cy="514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51" name="Line 35"/>
          <p:cNvSpPr>
            <a:spLocks noChangeShapeType="1"/>
          </p:cNvSpPr>
          <p:nvPr/>
        </p:nvSpPr>
        <p:spPr bwMode="auto">
          <a:xfrm flipV="1">
            <a:off x="4229100" y="2171700"/>
            <a:ext cx="114300"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52" name="Line 36"/>
          <p:cNvSpPr>
            <a:spLocks noChangeShapeType="1"/>
          </p:cNvSpPr>
          <p:nvPr/>
        </p:nvSpPr>
        <p:spPr bwMode="auto">
          <a:xfrm>
            <a:off x="4229100" y="2228850"/>
            <a:ext cx="11430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53" name="Line 37"/>
          <p:cNvSpPr>
            <a:spLocks noChangeShapeType="1"/>
          </p:cNvSpPr>
          <p:nvPr/>
        </p:nvSpPr>
        <p:spPr bwMode="auto">
          <a:xfrm>
            <a:off x="4229100" y="2228850"/>
            <a:ext cx="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54" name="Line 38"/>
          <p:cNvSpPr>
            <a:spLocks noChangeShapeType="1"/>
          </p:cNvSpPr>
          <p:nvPr/>
        </p:nvSpPr>
        <p:spPr bwMode="auto">
          <a:xfrm flipV="1">
            <a:off x="4229100" y="2343150"/>
            <a:ext cx="114300"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55" name="Line 39"/>
          <p:cNvSpPr>
            <a:spLocks noChangeShapeType="1"/>
          </p:cNvSpPr>
          <p:nvPr/>
        </p:nvSpPr>
        <p:spPr bwMode="auto">
          <a:xfrm>
            <a:off x="4000500" y="2857500"/>
            <a:ext cx="5715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56" name="Oval 40"/>
          <p:cNvSpPr>
            <a:spLocks noChangeArrowheads="1"/>
          </p:cNvSpPr>
          <p:nvPr/>
        </p:nvSpPr>
        <p:spPr bwMode="auto">
          <a:xfrm>
            <a:off x="4524375" y="275272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57" name="Oval 41"/>
          <p:cNvSpPr>
            <a:spLocks noChangeArrowheads="1"/>
          </p:cNvSpPr>
          <p:nvPr/>
        </p:nvSpPr>
        <p:spPr bwMode="auto">
          <a:xfrm>
            <a:off x="4695825" y="280987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58" name="Oval 42"/>
          <p:cNvSpPr>
            <a:spLocks noChangeArrowheads="1"/>
          </p:cNvSpPr>
          <p:nvPr/>
        </p:nvSpPr>
        <p:spPr bwMode="auto">
          <a:xfrm>
            <a:off x="3895725" y="33147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59" name="Oval 43"/>
          <p:cNvSpPr>
            <a:spLocks noChangeArrowheads="1"/>
          </p:cNvSpPr>
          <p:nvPr/>
        </p:nvSpPr>
        <p:spPr bwMode="auto">
          <a:xfrm>
            <a:off x="3829050" y="34290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60" name="Oval 44"/>
          <p:cNvSpPr>
            <a:spLocks noChangeArrowheads="1"/>
          </p:cNvSpPr>
          <p:nvPr/>
        </p:nvSpPr>
        <p:spPr bwMode="auto">
          <a:xfrm>
            <a:off x="4000500" y="348615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61" name="Oval 45"/>
          <p:cNvSpPr>
            <a:spLocks noChangeArrowheads="1"/>
          </p:cNvSpPr>
          <p:nvPr/>
        </p:nvSpPr>
        <p:spPr bwMode="auto">
          <a:xfrm>
            <a:off x="3886200" y="36576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62" name="Oval 46"/>
          <p:cNvSpPr>
            <a:spLocks noChangeArrowheads="1"/>
          </p:cNvSpPr>
          <p:nvPr/>
        </p:nvSpPr>
        <p:spPr bwMode="auto">
          <a:xfrm>
            <a:off x="4638675" y="262890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63" name="Oval 47"/>
          <p:cNvSpPr>
            <a:spLocks noChangeArrowheads="1"/>
          </p:cNvSpPr>
          <p:nvPr/>
        </p:nvSpPr>
        <p:spPr bwMode="auto">
          <a:xfrm>
            <a:off x="3829050" y="378142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64" name="Oval 48"/>
          <p:cNvSpPr>
            <a:spLocks noChangeArrowheads="1"/>
          </p:cNvSpPr>
          <p:nvPr/>
        </p:nvSpPr>
        <p:spPr bwMode="auto">
          <a:xfrm>
            <a:off x="3724275" y="371475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65" name="Oval 49"/>
          <p:cNvSpPr>
            <a:spLocks noChangeArrowheads="1"/>
          </p:cNvSpPr>
          <p:nvPr/>
        </p:nvSpPr>
        <p:spPr bwMode="auto">
          <a:xfrm>
            <a:off x="3667125" y="382905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66" name="Line 50"/>
          <p:cNvSpPr>
            <a:spLocks noChangeShapeType="1"/>
          </p:cNvSpPr>
          <p:nvPr/>
        </p:nvSpPr>
        <p:spPr bwMode="auto">
          <a:xfrm>
            <a:off x="4572000" y="2800350"/>
            <a:ext cx="171450"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67" name="Line 51"/>
          <p:cNvSpPr>
            <a:spLocks noChangeShapeType="1"/>
          </p:cNvSpPr>
          <p:nvPr/>
        </p:nvSpPr>
        <p:spPr bwMode="auto">
          <a:xfrm>
            <a:off x="4686300" y="2628900"/>
            <a:ext cx="5715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68" name="Line 52"/>
          <p:cNvSpPr>
            <a:spLocks noChangeShapeType="1"/>
          </p:cNvSpPr>
          <p:nvPr/>
        </p:nvSpPr>
        <p:spPr bwMode="auto">
          <a:xfrm>
            <a:off x="4343400" y="2343150"/>
            <a:ext cx="342900" cy="285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69" name="Line 53"/>
          <p:cNvSpPr>
            <a:spLocks noChangeShapeType="1"/>
          </p:cNvSpPr>
          <p:nvPr/>
        </p:nvSpPr>
        <p:spPr bwMode="auto">
          <a:xfrm>
            <a:off x="4229100" y="2400300"/>
            <a:ext cx="457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70" name="Line 54"/>
          <p:cNvSpPr>
            <a:spLocks noChangeShapeType="1"/>
          </p:cNvSpPr>
          <p:nvPr/>
        </p:nvSpPr>
        <p:spPr bwMode="auto">
          <a:xfrm flipV="1">
            <a:off x="3429000" y="2857500"/>
            <a:ext cx="57150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71" name="Line 55"/>
          <p:cNvSpPr>
            <a:spLocks noChangeShapeType="1"/>
          </p:cNvSpPr>
          <p:nvPr/>
        </p:nvSpPr>
        <p:spPr bwMode="auto">
          <a:xfrm>
            <a:off x="3429000" y="3257550"/>
            <a:ext cx="40005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72" name="Line 56"/>
          <p:cNvSpPr>
            <a:spLocks noChangeShapeType="1"/>
          </p:cNvSpPr>
          <p:nvPr/>
        </p:nvSpPr>
        <p:spPr bwMode="auto">
          <a:xfrm flipH="1">
            <a:off x="3771900" y="3429000"/>
            <a:ext cx="57150" cy="285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73" name="Line 57"/>
          <p:cNvSpPr>
            <a:spLocks noChangeShapeType="1"/>
          </p:cNvSpPr>
          <p:nvPr/>
        </p:nvSpPr>
        <p:spPr bwMode="auto">
          <a:xfrm>
            <a:off x="3829050" y="3429000"/>
            <a:ext cx="5715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74" name="Line 58"/>
          <p:cNvSpPr>
            <a:spLocks noChangeShapeType="1"/>
          </p:cNvSpPr>
          <p:nvPr/>
        </p:nvSpPr>
        <p:spPr bwMode="auto">
          <a:xfrm flipH="1">
            <a:off x="3886200" y="3486150"/>
            <a:ext cx="1143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75" name="Line 59"/>
          <p:cNvSpPr>
            <a:spLocks noChangeShapeType="1"/>
          </p:cNvSpPr>
          <p:nvPr/>
        </p:nvSpPr>
        <p:spPr bwMode="auto">
          <a:xfrm>
            <a:off x="3771900" y="3714750"/>
            <a:ext cx="114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76" name="Line 60"/>
          <p:cNvSpPr>
            <a:spLocks noChangeShapeType="1"/>
          </p:cNvSpPr>
          <p:nvPr/>
        </p:nvSpPr>
        <p:spPr bwMode="auto">
          <a:xfrm flipH="1">
            <a:off x="3714750" y="3714750"/>
            <a:ext cx="5715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77" name="Line 61"/>
          <p:cNvSpPr>
            <a:spLocks noChangeShapeType="1"/>
          </p:cNvSpPr>
          <p:nvPr/>
        </p:nvSpPr>
        <p:spPr bwMode="auto">
          <a:xfrm>
            <a:off x="3028950" y="2514600"/>
            <a:ext cx="5715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78" name="Line 62"/>
          <p:cNvSpPr>
            <a:spLocks noChangeShapeType="1"/>
          </p:cNvSpPr>
          <p:nvPr/>
        </p:nvSpPr>
        <p:spPr bwMode="auto">
          <a:xfrm>
            <a:off x="3143250" y="2800350"/>
            <a:ext cx="22860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79" name="Line 63"/>
          <p:cNvSpPr>
            <a:spLocks noChangeShapeType="1"/>
          </p:cNvSpPr>
          <p:nvPr/>
        </p:nvSpPr>
        <p:spPr bwMode="auto">
          <a:xfrm>
            <a:off x="3086100" y="2800350"/>
            <a:ext cx="114300" cy="285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80" name="Line 64"/>
          <p:cNvSpPr>
            <a:spLocks noChangeShapeType="1"/>
          </p:cNvSpPr>
          <p:nvPr/>
        </p:nvSpPr>
        <p:spPr bwMode="auto">
          <a:xfrm>
            <a:off x="3200400" y="3086100"/>
            <a:ext cx="22860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81" name="Line 65"/>
          <p:cNvSpPr>
            <a:spLocks noChangeShapeType="1"/>
          </p:cNvSpPr>
          <p:nvPr/>
        </p:nvSpPr>
        <p:spPr bwMode="auto">
          <a:xfrm flipV="1">
            <a:off x="3200400" y="3028950"/>
            <a:ext cx="17145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82" name="Line 66"/>
          <p:cNvSpPr>
            <a:spLocks noChangeShapeType="1"/>
          </p:cNvSpPr>
          <p:nvPr/>
        </p:nvSpPr>
        <p:spPr bwMode="auto">
          <a:xfrm>
            <a:off x="2857500" y="2800350"/>
            <a:ext cx="1143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83" name="Line 67"/>
          <p:cNvSpPr>
            <a:spLocks noChangeShapeType="1"/>
          </p:cNvSpPr>
          <p:nvPr/>
        </p:nvSpPr>
        <p:spPr bwMode="auto">
          <a:xfrm flipH="1">
            <a:off x="2971800" y="2800350"/>
            <a:ext cx="1143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84" name="Line 68"/>
          <p:cNvSpPr>
            <a:spLocks noChangeShapeType="1"/>
          </p:cNvSpPr>
          <p:nvPr/>
        </p:nvSpPr>
        <p:spPr bwMode="auto">
          <a:xfrm>
            <a:off x="2971800" y="3028950"/>
            <a:ext cx="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85" name="Line 69"/>
          <p:cNvSpPr>
            <a:spLocks noChangeShapeType="1"/>
          </p:cNvSpPr>
          <p:nvPr/>
        </p:nvSpPr>
        <p:spPr bwMode="auto">
          <a:xfrm>
            <a:off x="2971800" y="3257550"/>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86" name="Line 70"/>
          <p:cNvSpPr>
            <a:spLocks noChangeShapeType="1"/>
          </p:cNvSpPr>
          <p:nvPr/>
        </p:nvSpPr>
        <p:spPr bwMode="auto">
          <a:xfrm flipV="1">
            <a:off x="2971800" y="3143250"/>
            <a:ext cx="22860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87" name="Line 71"/>
          <p:cNvSpPr>
            <a:spLocks noChangeShapeType="1"/>
          </p:cNvSpPr>
          <p:nvPr/>
        </p:nvSpPr>
        <p:spPr bwMode="auto">
          <a:xfrm flipV="1">
            <a:off x="4171950" y="2800350"/>
            <a:ext cx="40005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88" name="Line 72"/>
          <p:cNvSpPr>
            <a:spLocks noChangeShapeType="1"/>
          </p:cNvSpPr>
          <p:nvPr/>
        </p:nvSpPr>
        <p:spPr bwMode="auto">
          <a:xfrm>
            <a:off x="2971800" y="2971800"/>
            <a:ext cx="28575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89" name="Line 73"/>
          <p:cNvSpPr>
            <a:spLocks noChangeShapeType="1"/>
          </p:cNvSpPr>
          <p:nvPr/>
        </p:nvSpPr>
        <p:spPr bwMode="auto">
          <a:xfrm flipH="1">
            <a:off x="4057650" y="2400300"/>
            <a:ext cx="171450" cy="285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90" name="Oval 74"/>
          <p:cNvSpPr>
            <a:spLocks noChangeArrowheads="1"/>
          </p:cNvSpPr>
          <p:nvPr/>
        </p:nvSpPr>
        <p:spPr bwMode="auto">
          <a:xfrm>
            <a:off x="5829300" y="2686050"/>
            <a:ext cx="47625" cy="47625"/>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1494091" name="Group 75"/>
          <p:cNvGrpSpPr>
            <a:grpSpLocks/>
          </p:cNvGrpSpPr>
          <p:nvPr/>
        </p:nvGrpSpPr>
        <p:grpSpPr bwMode="auto">
          <a:xfrm>
            <a:off x="6057900" y="2286000"/>
            <a:ext cx="219075" cy="400050"/>
            <a:chOff x="4128" y="1200"/>
            <a:chExt cx="184" cy="336"/>
          </a:xfrm>
        </p:grpSpPr>
        <p:sp>
          <p:nvSpPr>
            <p:cNvPr id="1494092" name="Oval 76"/>
            <p:cNvSpPr>
              <a:spLocks noChangeArrowheads="1"/>
            </p:cNvSpPr>
            <p:nvPr/>
          </p:nvSpPr>
          <p:spPr bwMode="auto">
            <a:xfrm>
              <a:off x="4224" y="1200"/>
              <a:ext cx="40" cy="40"/>
            </a:xfrm>
            <a:prstGeom prst="ellipse">
              <a:avLst/>
            </a:prstGeom>
            <a:solidFill>
              <a:srgbClr val="00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93" name="Oval 77"/>
            <p:cNvSpPr>
              <a:spLocks noChangeArrowheads="1"/>
            </p:cNvSpPr>
            <p:nvPr/>
          </p:nvSpPr>
          <p:spPr bwMode="auto">
            <a:xfrm>
              <a:off x="4128" y="1296"/>
              <a:ext cx="40" cy="40"/>
            </a:xfrm>
            <a:prstGeom prst="ellipse">
              <a:avLst/>
            </a:prstGeom>
            <a:solidFill>
              <a:srgbClr val="00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94" name="Oval 78"/>
            <p:cNvSpPr>
              <a:spLocks noChangeArrowheads="1"/>
            </p:cNvSpPr>
            <p:nvPr/>
          </p:nvSpPr>
          <p:spPr bwMode="auto">
            <a:xfrm>
              <a:off x="4272" y="1400"/>
              <a:ext cx="40" cy="40"/>
            </a:xfrm>
            <a:prstGeom prst="ellipse">
              <a:avLst/>
            </a:prstGeom>
            <a:solidFill>
              <a:srgbClr val="00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95" name="Line 79"/>
            <p:cNvSpPr>
              <a:spLocks noChangeShapeType="1"/>
            </p:cNvSpPr>
            <p:nvPr/>
          </p:nvSpPr>
          <p:spPr bwMode="auto">
            <a:xfrm flipV="1">
              <a:off x="4176" y="1200"/>
              <a:ext cx="96" cy="96"/>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96" name="Line 80"/>
            <p:cNvSpPr>
              <a:spLocks noChangeShapeType="1"/>
            </p:cNvSpPr>
            <p:nvPr/>
          </p:nvSpPr>
          <p:spPr bwMode="auto">
            <a:xfrm>
              <a:off x="4128" y="1344"/>
              <a:ext cx="144" cy="4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97" name="Line 81"/>
            <p:cNvSpPr>
              <a:spLocks noChangeShapeType="1"/>
            </p:cNvSpPr>
            <p:nvPr/>
          </p:nvSpPr>
          <p:spPr bwMode="auto">
            <a:xfrm>
              <a:off x="4272" y="1248"/>
              <a:ext cx="0" cy="19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098" name="Oval 82"/>
            <p:cNvSpPr>
              <a:spLocks noChangeArrowheads="1"/>
            </p:cNvSpPr>
            <p:nvPr/>
          </p:nvSpPr>
          <p:spPr bwMode="auto">
            <a:xfrm>
              <a:off x="4136" y="1496"/>
              <a:ext cx="40" cy="40"/>
            </a:xfrm>
            <a:prstGeom prst="ellipse">
              <a:avLst/>
            </a:prstGeom>
            <a:solidFill>
              <a:srgbClr val="00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099" name="Line 83"/>
            <p:cNvSpPr>
              <a:spLocks noChangeShapeType="1"/>
            </p:cNvSpPr>
            <p:nvPr/>
          </p:nvSpPr>
          <p:spPr bwMode="auto">
            <a:xfrm>
              <a:off x="4128" y="1344"/>
              <a:ext cx="48" cy="19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00" name="Line 84"/>
            <p:cNvSpPr>
              <a:spLocks noChangeShapeType="1"/>
            </p:cNvSpPr>
            <p:nvPr/>
          </p:nvSpPr>
          <p:spPr bwMode="auto">
            <a:xfrm flipH="1">
              <a:off x="4176" y="1440"/>
              <a:ext cx="96" cy="4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sp>
        <p:nvSpPr>
          <p:cNvPr id="1494101" name="Oval 85"/>
          <p:cNvSpPr>
            <a:spLocks noChangeArrowheads="1"/>
          </p:cNvSpPr>
          <p:nvPr/>
        </p:nvSpPr>
        <p:spPr bwMode="auto">
          <a:xfrm>
            <a:off x="5895975" y="2867025"/>
            <a:ext cx="47625" cy="47625"/>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02" name="Oval 86"/>
          <p:cNvSpPr>
            <a:spLocks noChangeArrowheads="1"/>
          </p:cNvSpPr>
          <p:nvPr/>
        </p:nvSpPr>
        <p:spPr bwMode="auto">
          <a:xfrm>
            <a:off x="5657850" y="2857500"/>
            <a:ext cx="47625" cy="47625"/>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03" name="Oval 87"/>
          <p:cNvSpPr>
            <a:spLocks noChangeArrowheads="1"/>
          </p:cNvSpPr>
          <p:nvPr/>
        </p:nvSpPr>
        <p:spPr bwMode="auto">
          <a:xfrm>
            <a:off x="6172200" y="2867025"/>
            <a:ext cx="47625" cy="47625"/>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04" name="Oval 88"/>
          <p:cNvSpPr>
            <a:spLocks noChangeArrowheads="1"/>
          </p:cNvSpPr>
          <p:nvPr/>
        </p:nvSpPr>
        <p:spPr bwMode="auto">
          <a:xfrm>
            <a:off x="6010275" y="3086100"/>
            <a:ext cx="47625" cy="47625"/>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05" name="Oval 89"/>
          <p:cNvSpPr>
            <a:spLocks noChangeArrowheads="1"/>
          </p:cNvSpPr>
          <p:nvPr/>
        </p:nvSpPr>
        <p:spPr bwMode="auto">
          <a:xfrm>
            <a:off x="6057900" y="3324225"/>
            <a:ext cx="47625" cy="47625"/>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06" name="Oval 90"/>
          <p:cNvSpPr>
            <a:spLocks noChangeArrowheads="1"/>
          </p:cNvSpPr>
          <p:nvPr/>
        </p:nvSpPr>
        <p:spPr bwMode="auto">
          <a:xfrm>
            <a:off x="6296025" y="3200400"/>
            <a:ext cx="47625" cy="47625"/>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07" name="Line 91"/>
          <p:cNvSpPr>
            <a:spLocks noChangeShapeType="1"/>
          </p:cNvSpPr>
          <p:nvPr/>
        </p:nvSpPr>
        <p:spPr bwMode="auto">
          <a:xfrm>
            <a:off x="5829300" y="2686050"/>
            <a:ext cx="114300" cy="22860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08" name="Line 92"/>
          <p:cNvSpPr>
            <a:spLocks noChangeShapeType="1"/>
          </p:cNvSpPr>
          <p:nvPr/>
        </p:nvSpPr>
        <p:spPr bwMode="auto">
          <a:xfrm flipH="1">
            <a:off x="5657850" y="2686050"/>
            <a:ext cx="171450" cy="17145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09" name="Line 93"/>
          <p:cNvSpPr>
            <a:spLocks noChangeShapeType="1"/>
          </p:cNvSpPr>
          <p:nvPr/>
        </p:nvSpPr>
        <p:spPr bwMode="auto">
          <a:xfrm>
            <a:off x="5657850" y="2857500"/>
            <a:ext cx="285750" cy="5715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10" name="Oval 94"/>
          <p:cNvSpPr>
            <a:spLocks noChangeArrowheads="1"/>
          </p:cNvSpPr>
          <p:nvPr/>
        </p:nvSpPr>
        <p:spPr bwMode="auto">
          <a:xfrm>
            <a:off x="6457950" y="3086100"/>
            <a:ext cx="47625" cy="47625"/>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11" name="Oval 95"/>
          <p:cNvSpPr>
            <a:spLocks noChangeArrowheads="1"/>
          </p:cNvSpPr>
          <p:nvPr/>
        </p:nvSpPr>
        <p:spPr bwMode="auto">
          <a:xfrm>
            <a:off x="6467475" y="3324225"/>
            <a:ext cx="47625" cy="47625"/>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12" name="Oval 96"/>
          <p:cNvSpPr>
            <a:spLocks noChangeArrowheads="1"/>
          </p:cNvSpPr>
          <p:nvPr/>
        </p:nvSpPr>
        <p:spPr bwMode="auto">
          <a:xfrm>
            <a:off x="6581775" y="2114550"/>
            <a:ext cx="47625" cy="47625"/>
          </a:xfrm>
          <a:prstGeom prst="ellipse">
            <a:avLst/>
          </a:prstGeom>
          <a:solidFill>
            <a:srgbClr val="FFFF00"/>
          </a:solidFill>
          <a:ln w="127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13" name="Oval 97"/>
          <p:cNvSpPr>
            <a:spLocks noChangeArrowheads="1"/>
          </p:cNvSpPr>
          <p:nvPr/>
        </p:nvSpPr>
        <p:spPr bwMode="auto">
          <a:xfrm>
            <a:off x="6457951" y="2607469"/>
            <a:ext cx="55960" cy="57150"/>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14" name="Oval 98"/>
          <p:cNvSpPr>
            <a:spLocks noChangeArrowheads="1"/>
          </p:cNvSpPr>
          <p:nvPr/>
        </p:nvSpPr>
        <p:spPr bwMode="auto">
          <a:xfrm>
            <a:off x="6743700" y="2009775"/>
            <a:ext cx="47625" cy="47625"/>
          </a:xfrm>
          <a:prstGeom prst="ellipse">
            <a:avLst/>
          </a:prstGeom>
          <a:solidFill>
            <a:srgbClr val="FFFF00"/>
          </a:solidFill>
          <a:ln w="127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15" name="Oval 99"/>
          <p:cNvSpPr>
            <a:spLocks noChangeArrowheads="1"/>
          </p:cNvSpPr>
          <p:nvPr/>
        </p:nvSpPr>
        <p:spPr bwMode="auto">
          <a:xfrm>
            <a:off x="6743700" y="2228850"/>
            <a:ext cx="47625" cy="47625"/>
          </a:xfrm>
          <a:prstGeom prst="ellipse">
            <a:avLst/>
          </a:prstGeom>
          <a:solidFill>
            <a:srgbClr val="FFFF00"/>
          </a:solidFill>
          <a:ln w="127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16" name="Oval 100"/>
          <p:cNvSpPr>
            <a:spLocks noChangeArrowheads="1"/>
          </p:cNvSpPr>
          <p:nvPr/>
        </p:nvSpPr>
        <p:spPr bwMode="auto">
          <a:xfrm>
            <a:off x="6629400" y="2286000"/>
            <a:ext cx="47625" cy="47625"/>
          </a:xfrm>
          <a:prstGeom prst="ellipse">
            <a:avLst/>
          </a:prstGeom>
          <a:solidFill>
            <a:srgbClr val="FFFF00"/>
          </a:solidFill>
          <a:ln w="127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17" name="Oval 101"/>
          <p:cNvSpPr>
            <a:spLocks noChangeArrowheads="1"/>
          </p:cNvSpPr>
          <p:nvPr/>
        </p:nvSpPr>
        <p:spPr bwMode="auto">
          <a:xfrm>
            <a:off x="6629401" y="2550319"/>
            <a:ext cx="55960" cy="57150"/>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18" name="Oval 102"/>
          <p:cNvSpPr>
            <a:spLocks noChangeArrowheads="1"/>
          </p:cNvSpPr>
          <p:nvPr/>
        </p:nvSpPr>
        <p:spPr bwMode="auto">
          <a:xfrm>
            <a:off x="6572251" y="2721769"/>
            <a:ext cx="55960" cy="57150"/>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19" name="Oval 103"/>
          <p:cNvSpPr>
            <a:spLocks noChangeArrowheads="1"/>
          </p:cNvSpPr>
          <p:nvPr/>
        </p:nvSpPr>
        <p:spPr bwMode="auto">
          <a:xfrm>
            <a:off x="6686551" y="2731294"/>
            <a:ext cx="55960" cy="57150"/>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20" name="Oval 104"/>
          <p:cNvSpPr>
            <a:spLocks noChangeArrowheads="1"/>
          </p:cNvSpPr>
          <p:nvPr/>
        </p:nvSpPr>
        <p:spPr bwMode="auto">
          <a:xfrm>
            <a:off x="6629401" y="2836069"/>
            <a:ext cx="55960" cy="57150"/>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21" name="Line 105"/>
          <p:cNvSpPr>
            <a:spLocks noChangeShapeType="1"/>
          </p:cNvSpPr>
          <p:nvPr/>
        </p:nvSpPr>
        <p:spPr bwMode="auto">
          <a:xfrm flipV="1">
            <a:off x="6629400" y="2057400"/>
            <a:ext cx="114300" cy="5715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22" name="Line 106"/>
          <p:cNvSpPr>
            <a:spLocks noChangeShapeType="1"/>
          </p:cNvSpPr>
          <p:nvPr/>
        </p:nvSpPr>
        <p:spPr bwMode="auto">
          <a:xfrm>
            <a:off x="6629400" y="2114550"/>
            <a:ext cx="114300" cy="11430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23" name="Line 107"/>
          <p:cNvSpPr>
            <a:spLocks noChangeShapeType="1"/>
          </p:cNvSpPr>
          <p:nvPr/>
        </p:nvSpPr>
        <p:spPr bwMode="auto">
          <a:xfrm>
            <a:off x="6629400" y="2114550"/>
            <a:ext cx="0" cy="17145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24" name="Line 108"/>
          <p:cNvSpPr>
            <a:spLocks noChangeShapeType="1"/>
          </p:cNvSpPr>
          <p:nvPr/>
        </p:nvSpPr>
        <p:spPr bwMode="auto">
          <a:xfrm flipV="1">
            <a:off x="6629400" y="2228850"/>
            <a:ext cx="114300" cy="5715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25" name="Line 109"/>
          <p:cNvSpPr>
            <a:spLocks noChangeShapeType="1"/>
          </p:cNvSpPr>
          <p:nvPr/>
        </p:nvSpPr>
        <p:spPr bwMode="auto">
          <a:xfrm>
            <a:off x="6609160" y="2731294"/>
            <a:ext cx="85725" cy="1191"/>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26" name="Line 110"/>
          <p:cNvSpPr>
            <a:spLocks noChangeShapeType="1"/>
          </p:cNvSpPr>
          <p:nvPr/>
        </p:nvSpPr>
        <p:spPr bwMode="auto">
          <a:xfrm>
            <a:off x="6594872" y="2708672"/>
            <a:ext cx="42863" cy="13692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27" name="Line 111"/>
          <p:cNvSpPr>
            <a:spLocks noChangeShapeType="1"/>
          </p:cNvSpPr>
          <p:nvPr/>
        </p:nvSpPr>
        <p:spPr bwMode="auto">
          <a:xfrm flipV="1">
            <a:off x="6652022" y="2776539"/>
            <a:ext cx="42863" cy="69056"/>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28" name="Oval 112"/>
          <p:cNvSpPr>
            <a:spLocks noChangeArrowheads="1"/>
          </p:cNvSpPr>
          <p:nvPr/>
        </p:nvSpPr>
        <p:spPr bwMode="auto">
          <a:xfrm>
            <a:off x="6981825" y="258127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29" name="Oval 113"/>
          <p:cNvSpPr>
            <a:spLocks noChangeArrowheads="1"/>
          </p:cNvSpPr>
          <p:nvPr/>
        </p:nvSpPr>
        <p:spPr bwMode="auto">
          <a:xfrm>
            <a:off x="7153275" y="2638425"/>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30" name="Oval 114"/>
          <p:cNvSpPr>
            <a:spLocks noChangeArrowheads="1"/>
          </p:cNvSpPr>
          <p:nvPr/>
        </p:nvSpPr>
        <p:spPr bwMode="auto">
          <a:xfrm>
            <a:off x="6915150" y="3086100"/>
            <a:ext cx="47625" cy="47625"/>
          </a:xfrm>
          <a:prstGeom prst="ellipse">
            <a:avLst/>
          </a:prstGeom>
          <a:solidFill>
            <a:srgbClr val="99CC00"/>
          </a:solidFill>
          <a:ln w="12700">
            <a:solidFill>
              <a:srgbClr val="99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31" name="Oval 115"/>
          <p:cNvSpPr>
            <a:spLocks noChangeArrowheads="1"/>
          </p:cNvSpPr>
          <p:nvPr/>
        </p:nvSpPr>
        <p:spPr bwMode="auto">
          <a:xfrm>
            <a:off x="6810375" y="3257550"/>
            <a:ext cx="47625" cy="47625"/>
          </a:xfrm>
          <a:prstGeom prst="ellipse">
            <a:avLst/>
          </a:prstGeom>
          <a:solidFill>
            <a:srgbClr val="99CC00"/>
          </a:solidFill>
          <a:ln w="12700">
            <a:solidFill>
              <a:srgbClr val="99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32" name="Oval 116"/>
          <p:cNvSpPr>
            <a:spLocks noChangeArrowheads="1"/>
          </p:cNvSpPr>
          <p:nvPr/>
        </p:nvSpPr>
        <p:spPr bwMode="auto">
          <a:xfrm>
            <a:off x="7029450" y="3257550"/>
            <a:ext cx="47625" cy="47625"/>
          </a:xfrm>
          <a:prstGeom prst="ellipse">
            <a:avLst/>
          </a:prstGeom>
          <a:solidFill>
            <a:srgbClr val="99CC00"/>
          </a:solidFill>
          <a:ln w="12700">
            <a:solidFill>
              <a:srgbClr val="99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33" name="Oval 117"/>
          <p:cNvSpPr>
            <a:spLocks noChangeArrowheads="1"/>
          </p:cNvSpPr>
          <p:nvPr/>
        </p:nvSpPr>
        <p:spPr bwMode="auto">
          <a:xfrm>
            <a:off x="6915150" y="3438525"/>
            <a:ext cx="47625" cy="47625"/>
          </a:xfrm>
          <a:prstGeom prst="ellipse">
            <a:avLst/>
          </a:prstGeom>
          <a:solidFill>
            <a:srgbClr val="FF9900"/>
          </a:solidFill>
          <a:ln w="127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34" name="Oval 118"/>
          <p:cNvSpPr>
            <a:spLocks noChangeArrowheads="1"/>
          </p:cNvSpPr>
          <p:nvPr/>
        </p:nvSpPr>
        <p:spPr bwMode="auto">
          <a:xfrm>
            <a:off x="7096125" y="2457450"/>
            <a:ext cx="47625" cy="4762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35" name="Oval 119"/>
          <p:cNvSpPr>
            <a:spLocks noChangeArrowheads="1"/>
          </p:cNvSpPr>
          <p:nvPr/>
        </p:nvSpPr>
        <p:spPr bwMode="auto">
          <a:xfrm>
            <a:off x="6858000" y="3552825"/>
            <a:ext cx="47625" cy="47625"/>
          </a:xfrm>
          <a:prstGeom prst="ellipse">
            <a:avLst/>
          </a:prstGeom>
          <a:solidFill>
            <a:srgbClr val="FF9900"/>
          </a:solidFill>
          <a:ln w="127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36" name="Oval 120"/>
          <p:cNvSpPr>
            <a:spLocks noChangeArrowheads="1"/>
          </p:cNvSpPr>
          <p:nvPr/>
        </p:nvSpPr>
        <p:spPr bwMode="auto">
          <a:xfrm>
            <a:off x="6753225" y="3486150"/>
            <a:ext cx="47625" cy="47625"/>
          </a:xfrm>
          <a:prstGeom prst="ellipse">
            <a:avLst/>
          </a:prstGeom>
          <a:solidFill>
            <a:srgbClr val="FF9900"/>
          </a:solidFill>
          <a:ln w="127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37" name="Oval 121"/>
          <p:cNvSpPr>
            <a:spLocks noChangeArrowheads="1"/>
          </p:cNvSpPr>
          <p:nvPr/>
        </p:nvSpPr>
        <p:spPr bwMode="auto">
          <a:xfrm>
            <a:off x="6696075" y="3600450"/>
            <a:ext cx="47625" cy="47625"/>
          </a:xfrm>
          <a:prstGeom prst="ellipse">
            <a:avLst/>
          </a:prstGeom>
          <a:solidFill>
            <a:srgbClr val="FF9900"/>
          </a:solidFill>
          <a:ln w="127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38" name="Line 122"/>
          <p:cNvSpPr>
            <a:spLocks noChangeShapeType="1"/>
          </p:cNvSpPr>
          <p:nvPr/>
        </p:nvSpPr>
        <p:spPr bwMode="auto">
          <a:xfrm>
            <a:off x="7029450" y="2628900"/>
            <a:ext cx="171450"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39" name="Line 123"/>
          <p:cNvSpPr>
            <a:spLocks noChangeShapeType="1"/>
          </p:cNvSpPr>
          <p:nvPr/>
        </p:nvSpPr>
        <p:spPr bwMode="auto">
          <a:xfrm>
            <a:off x="7143750" y="2457450"/>
            <a:ext cx="5715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40" name="Line 124"/>
          <p:cNvSpPr>
            <a:spLocks noChangeShapeType="1"/>
          </p:cNvSpPr>
          <p:nvPr/>
        </p:nvSpPr>
        <p:spPr bwMode="auto">
          <a:xfrm flipH="1">
            <a:off x="6743700" y="3486150"/>
            <a:ext cx="57150" cy="114300"/>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41" name="Line 125"/>
          <p:cNvSpPr>
            <a:spLocks noChangeShapeType="1"/>
          </p:cNvSpPr>
          <p:nvPr/>
        </p:nvSpPr>
        <p:spPr bwMode="auto">
          <a:xfrm>
            <a:off x="6229350" y="2914650"/>
            <a:ext cx="22860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42" name="Line 126"/>
          <p:cNvSpPr>
            <a:spLocks noChangeShapeType="1"/>
          </p:cNvSpPr>
          <p:nvPr/>
        </p:nvSpPr>
        <p:spPr bwMode="auto">
          <a:xfrm>
            <a:off x="6172200" y="2914650"/>
            <a:ext cx="114300" cy="285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43" name="Line 127"/>
          <p:cNvSpPr>
            <a:spLocks noChangeShapeType="1"/>
          </p:cNvSpPr>
          <p:nvPr/>
        </p:nvSpPr>
        <p:spPr bwMode="auto">
          <a:xfrm>
            <a:off x="6286500" y="3200400"/>
            <a:ext cx="22860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44" name="Line 128"/>
          <p:cNvSpPr>
            <a:spLocks noChangeShapeType="1"/>
          </p:cNvSpPr>
          <p:nvPr/>
        </p:nvSpPr>
        <p:spPr bwMode="auto">
          <a:xfrm flipV="1">
            <a:off x="6286500" y="3143250"/>
            <a:ext cx="17145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45" name="Line 129"/>
          <p:cNvSpPr>
            <a:spLocks noChangeShapeType="1"/>
          </p:cNvSpPr>
          <p:nvPr/>
        </p:nvSpPr>
        <p:spPr bwMode="auto">
          <a:xfrm flipH="1">
            <a:off x="6057900" y="2914650"/>
            <a:ext cx="1143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46" name="Line 130"/>
          <p:cNvSpPr>
            <a:spLocks noChangeShapeType="1"/>
          </p:cNvSpPr>
          <p:nvPr/>
        </p:nvSpPr>
        <p:spPr bwMode="auto">
          <a:xfrm>
            <a:off x="6057900" y="3143250"/>
            <a:ext cx="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47" name="Line 131"/>
          <p:cNvSpPr>
            <a:spLocks noChangeShapeType="1"/>
          </p:cNvSpPr>
          <p:nvPr/>
        </p:nvSpPr>
        <p:spPr bwMode="auto">
          <a:xfrm>
            <a:off x="6057900" y="3371850"/>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48" name="Line 132"/>
          <p:cNvSpPr>
            <a:spLocks noChangeShapeType="1"/>
          </p:cNvSpPr>
          <p:nvPr/>
        </p:nvSpPr>
        <p:spPr bwMode="auto">
          <a:xfrm flipV="1">
            <a:off x="6057900" y="3257550"/>
            <a:ext cx="22860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49" name="Line 133"/>
          <p:cNvSpPr>
            <a:spLocks noChangeShapeType="1"/>
          </p:cNvSpPr>
          <p:nvPr/>
        </p:nvSpPr>
        <p:spPr bwMode="auto">
          <a:xfrm>
            <a:off x="6057900" y="3086100"/>
            <a:ext cx="28575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50" name="Oval 134"/>
          <p:cNvSpPr>
            <a:spLocks noChangeArrowheads="1"/>
          </p:cNvSpPr>
          <p:nvPr/>
        </p:nvSpPr>
        <p:spPr bwMode="auto">
          <a:xfrm>
            <a:off x="4591050" y="3943350"/>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51" name="Oval 135"/>
          <p:cNvSpPr>
            <a:spLocks noChangeArrowheads="1"/>
          </p:cNvSpPr>
          <p:nvPr/>
        </p:nvSpPr>
        <p:spPr bwMode="auto">
          <a:xfrm>
            <a:off x="4467225" y="4067175"/>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52" name="Oval 136"/>
          <p:cNvSpPr>
            <a:spLocks noChangeArrowheads="1"/>
          </p:cNvSpPr>
          <p:nvPr/>
        </p:nvSpPr>
        <p:spPr bwMode="auto">
          <a:xfrm>
            <a:off x="4638675" y="4181475"/>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53" name="Line 137"/>
          <p:cNvSpPr>
            <a:spLocks noChangeShapeType="1"/>
          </p:cNvSpPr>
          <p:nvPr/>
        </p:nvSpPr>
        <p:spPr bwMode="auto">
          <a:xfrm flipV="1">
            <a:off x="4467225" y="3943350"/>
            <a:ext cx="171450" cy="1714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54" name="Line 138"/>
          <p:cNvSpPr>
            <a:spLocks noChangeShapeType="1"/>
          </p:cNvSpPr>
          <p:nvPr/>
        </p:nvSpPr>
        <p:spPr bwMode="auto">
          <a:xfrm>
            <a:off x="4467225" y="4114800"/>
            <a:ext cx="171450" cy="57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55" name="Line 139"/>
          <p:cNvSpPr>
            <a:spLocks noChangeShapeType="1"/>
          </p:cNvSpPr>
          <p:nvPr/>
        </p:nvSpPr>
        <p:spPr bwMode="auto">
          <a:xfrm>
            <a:off x="4638675" y="3943350"/>
            <a:ext cx="0" cy="2286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56" name="Oval 140"/>
          <p:cNvSpPr>
            <a:spLocks noChangeArrowheads="1"/>
          </p:cNvSpPr>
          <p:nvPr/>
        </p:nvSpPr>
        <p:spPr bwMode="auto">
          <a:xfrm>
            <a:off x="4476750" y="4295775"/>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57" name="Oval 141"/>
          <p:cNvSpPr>
            <a:spLocks noChangeArrowheads="1"/>
          </p:cNvSpPr>
          <p:nvPr/>
        </p:nvSpPr>
        <p:spPr bwMode="auto">
          <a:xfrm>
            <a:off x="4238625" y="4343400"/>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58" name="Line 142"/>
          <p:cNvSpPr>
            <a:spLocks noChangeShapeType="1"/>
          </p:cNvSpPr>
          <p:nvPr/>
        </p:nvSpPr>
        <p:spPr bwMode="auto">
          <a:xfrm flipH="1">
            <a:off x="4238625" y="4114800"/>
            <a:ext cx="228600" cy="2286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59" name="Line 143"/>
          <p:cNvSpPr>
            <a:spLocks noChangeShapeType="1"/>
          </p:cNvSpPr>
          <p:nvPr/>
        </p:nvSpPr>
        <p:spPr bwMode="auto">
          <a:xfrm>
            <a:off x="4467225" y="4114800"/>
            <a:ext cx="57150" cy="2286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60" name="Line 144"/>
          <p:cNvSpPr>
            <a:spLocks noChangeShapeType="1"/>
          </p:cNvSpPr>
          <p:nvPr/>
        </p:nvSpPr>
        <p:spPr bwMode="auto">
          <a:xfrm flipH="1">
            <a:off x="4524375" y="4229100"/>
            <a:ext cx="114300" cy="57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61" name="Oval 145"/>
          <p:cNvSpPr>
            <a:spLocks noChangeArrowheads="1"/>
          </p:cNvSpPr>
          <p:nvPr/>
        </p:nvSpPr>
        <p:spPr bwMode="auto">
          <a:xfrm>
            <a:off x="4305300" y="4524375"/>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62" name="Oval 146"/>
          <p:cNvSpPr>
            <a:spLocks noChangeArrowheads="1"/>
          </p:cNvSpPr>
          <p:nvPr/>
        </p:nvSpPr>
        <p:spPr bwMode="auto">
          <a:xfrm>
            <a:off x="4067175" y="4514850"/>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63" name="Oval 147"/>
          <p:cNvSpPr>
            <a:spLocks noChangeArrowheads="1"/>
          </p:cNvSpPr>
          <p:nvPr/>
        </p:nvSpPr>
        <p:spPr bwMode="auto">
          <a:xfrm>
            <a:off x="4581525" y="4524375"/>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64" name="Oval 148"/>
          <p:cNvSpPr>
            <a:spLocks noChangeArrowheads="1"/>
          </p:cNvSpPr>
          <p:nvPr/>
        </p:nvSpPr>
        <p:spPr bwMode="auto">
          <a:xfrm>
            <a:off x="4419600" y="4743450"/>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65" name="Oval 149"/>
          <p:cNvSpPr>
            <a:spLocks noChangeArrowheads="1"/>
          </p:cNvSpPr>
          <p:nvPr/>
        </p:nvSpPr>
        <p:spPr bwMode="auto">
          <a:xfrm>
            <a:off x="4467225" y="4981575"/>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66" name="Oval 150"/>
          <p:cNvSpPr>
            <a:spLocks noChangeArrowheads="1"/>
          </p:cNvSpPr>
          <p:nvPr/>
        </p:nvSpPr>
        <p:spPr bwMode="auto">
          <a:xfrm>
            <a:off x="4705350" y="4857750"/>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67" name="Line 151"/>
          <p:cNvSpPr>
            <a:spLocks noChangeShapeType="1"/>
          </p:cNvSpPr>
          <p:nvPr/>
        </p:nvSpPr>
        <p:spPr bwMode="auto">
          <a:xfrm>
            <a:off x="4238625" y="4343400"/>
            <a:ext cx="114300" cy="2286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68" name="Line 152"/>
          <p:cNvSpPr>
            <a:spLocks noChangeShapeType="1"/>
          </p:cNvSpPr>
          <p:nvPr/>
        </p:nvSpPr>
        <p:spPr bwMode="auto">
          <a:xfrm flipH="1">
            <a:off x="4067175" y="4343400"/>
            <a:ext cx="171450" cy="1714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69" name="Line 153"/>
          <p:cNvSpPr>
            <a:spLocks noChangeShapeType="1"/>
          </p:cNvSpPr>
          <p:nvPr/>
        </p:nvSpPr>
        <p:spPr bwMode="auto">
          <a:xfrm>
            <a:off x="4067175" y="4514850"/>
            <a:ext cx="285750" cy="57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70" name="Line 154"/>
          <p:cNvSpPr>
            <a:spLocks noChangeShapeType="1"/>
          </p:cNvSpPr>
          <p:nvPr/>
        </p:nvSpPr>
        <p:spPr bwMode="auto">
          <a:xfrm flipV="1">
            <a:off x="4352925" y="4286250"/>
            <a:ext cx="171450" cy="2857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71" name="Oval 155"/>
          <p:cNvSpPr>
            <a:spLocks noChangeArrowheads="1"/>
          </p:cNvSpPr>
          <p:nvPr/>
        </p:nvSpPr>
        <p:spPr bwMode="auto">
          <a:xfrm>
            <a:off x="4867275" y="4743450"/>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72" name="Oval 156"/>
          <p:cNvSpPr>
            <a:spLocks noChangeArrowheads="1"/>
          </p:cNvSpPr>
          <p:nvPr/>
        </p:nvSpPr>
        <p:spPr bwMode="auto">
          <a:xfrm>
            <a:off x="4914900" y="4972050"/>
            <a:ext cx="47625" cy="476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73" name="Oval 157"/>
          <p:cNvSpPr>
            <a:spLocks noChangeArrowheads="1"/>
          </p:cNvSpPr>
          <p:nvPr/>
        </p:nvSpPr>
        <p:spPr bwMode="auto">
          <a:xfrm>
            <a:off x="5667375" y="4000500"/>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74" name="Oval 158"/>
          <p:cNvSpPr>
            <a:spLocks noChangeArrowheads="1"/>
          </p:cNvSpPr>
          <p:nvPr/>
        </p:nvSpPr>
        <p:spPr bwMode="auto">
          <a:xfrm>
            <a:off x="5372100" y="4514850"/>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75" name="Oval 159"/>
          <p:cNvSpPr>
            <a:spLocks noChangeArrowheads="1"/>
          </p:cNvSpPr>
          <p:nvPr/>
        </p:nvSpPr>
        <p:spPr bwMode="auto">
          <a:xfrm>
            <a:off x="5829300" y="3895725"/>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76" name="Oval 160"/>
          <p:cNvSpPr>
            <a:spLocks noChangeArrowheads="1"/>
          </p:cNvSpPr>
          <p:nvPr/>
        </p:nvSpPr>
        <p:spPr bwMode="auto">
          <a:xfrm>
            <a:off x="5829300" y="4114800"/>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77" name="Oval 161"/>
          <p:cNvSpPr>
            <a:spLocks noChangeArrowheads="1"/>
          </p:cNvSpPr>
          <p:nvPr/>
        </p:nvSpPr>
        <p:spPr bwMode="auto">
          <a:xfrm>
            <a:off x="5715000" y="4171950"/>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78" name="Oval 162"/>
          <p:cNvSpPr>
            <a:spLocks noChangeArrowheads="1"/>
          </p:cNvSpPr>
          <p:nvPr/>
        </p:nvSpPr>
        <p:spPr bwMode="auto">
          <a:xfrm>
            <a:off x="5543550" y="4457700"/>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79" name="Oval 163"/>
          <p:cNvSpPr>
            <a:spLocks noChangeArrowheads="1"/>
          </p:cNvSpPr>
          <p:nvPr/>
        </p:nvSpPr>
        <p:spPr bwMode="auto">
          <a:xfrm>
            <a:off x="5486400" y="4629150"/>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80" name="Oval 164"/>
          <p:cNvSpPr>
            <a:spLocks noChangeArrowheads="1"/>
          </p:cNvSpPr>
          <p:nvPr/>
        </p:nvSpPr>
        <p:spPr bwMode="auto">
          <a:xfrm>
            <a:off x="5600700" y="4638675"/>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81" name="Oval 165"/>
          <p:cNvSpPr>
            <a:spLocks noChangeArrowheads="1"/>
          </p:cNvSpPr>
          <p:nvPr/>
        </p:nvSpPr>
        <p:spPr bwMode="auto">
          <a:xfrm>
            <a:off x="5495925" y="4743450"/>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82" name="Line 166"/>
          <p:cNvSpPr>
            <a:spLocks noChangeShapeType="1"/>
          </p:cNvSpPr>
          <p:nvPr/>
        </p:nvSpPr>
        <p:spPr bwMode="auto">
          <a:xfrm flipV="1">
            <a:off x="5429250" y="4000500"/>
            <a:ext cx="285750" cy="5143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83" name="Line 167"/>
          <p:cNvSpPr>
            <a:spLocks noChangeShapeType="1"/>
          </p:cNvSpPr>
          <p:nvPr/>
        </p:nvSpPr>
        <p:spPr bwMode="auto">
          <a:xfrm flipV="1">
            <a:off x="5715000" y="3943350"/>
            <a:ext cx="114300" cy="571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84" name="Line 168"/>
          <p:cNvSpPr>
            <a:spLocks noChangeShapeType="1"/>
          </p:cNvSpPr>
          <p:nvPr/>
        </p:nvSpPr>
        <p:spPr bwMode="auto">
          <a:xfrm>
            <a:off x="5715000" y="4000500"/>
            <a:ext cx="114300" cy="1143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85" name="Line 169"/>
          <p:cNvSpPr>
            <a:spLocks noChangeShapeType="1"/>
          </p:cNvSpPr>
          <p:nvPr/>
        </p:nvSpPr>
        <p:spPr bwMode="auto">
          <a:xfrm>
            <a:off x="5715000" y="4000500"/>
            <a:ext cx="0" cy="1714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86" name="Line 170"/>
          <p:cNvSpPr>
            <a:spLocks noChangeShapeType="1"/>
          </p:cNvSpPr>
          <p:nvPr/>
        </p:nvSpPr>
        <p:spPr bwMode="auto">
          <a:xfrm flipV="1">
            <a:off x="5715000" y="4114800"/>
            <a:ext cx="114300" cy="571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87" name="Line 171"/>
          <p:cNvSpPr>
            <a:spLocks noChangeShapeType="1"/>
          </p:cNvSpPr>
          <p:nvPr/>
        </p:nvSpPr>
        <p:spPr bwMode="auto">
          <a:xfrm>
            <a:off x="5543550" y="4457700"/>
            <a:ext cx="57150" cy="2286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88" name="Line 172"/>
          <p:cNvSpPr>
            <a:spLocks noChangeShapeType="1"/>
          </p:cNvSpPr>
          <p:nvPr/>
        </p:nvSpPr>
        <p:spPr bwMode="auto">
          <a:xfrm>
            <a:off x="5486400" y="4629150"/>
            <a:ext cx="57150" cy="1143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89" name="Line 173"/>
          <p:cNvSpPr>
            <a:spLocks noChangeShapeType="1"/>
          </p:cNvSpPr>
          <p:nvPr/>
        </p:nvSpPr>
        <p:spPr bwMode="auto">
          <a:xfrm flipV="1">
            <a:off x="5543550" y="4686300"/>
            <a:ext cx="57150" cy="571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190" name="Oval 174"/>
          <p:cNvSpPr>
            <a:spLocks noChangeArrowheads="1"/>
          </p:cNvSpPr>
          <p:nvPr/>
        </p:nvSpPr>
        <p:spPr bwMode="auto">
          <a:xfrm>
            <a:off x="6010275" y="4524375"/>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91" name="Oval 175"/>
          <p:cNvSpPr>
            <a:spLocks noChangeArrowheads="1"/>
          </p:cNvSpPr>
          <p:nvPr/>
        </p:nvSpPr>
        <p:spPr bwMode="auto">
          <a:xfrm>
            <a:off x="6181725" y="4581525"/>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92" name="Oval 176"/>
          <p:cNvSpPr>
            <a:spLocks noChangeArrowheads="1"/>
          </p:cNvSpPr>
          <p:nvPr/>
        </p:nvSpPr>
        <p:spPr bwMode="auto">
          <a:xfrm>
            <a:off x="5429250" y="5086350"/>
            <a:ext cx="47625" cy="47625"/>
          </a:xfrm>
          <a:prstGeom prst="ellipse">
            <a:avLst/>
          </a:prstGeom>
          <a:solidFill>
            <a:srgbClr val="00FF00"/>
          </a:solidFill>
          <a:ln w="1270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93" name="Oval 177"/>
          <p:cNvSpPr>
            <a:spLocks noChangeArrowheads="1"/>
          </p:cNvSpPr>
          <p:nvPr/>
        </p:nvSpPr>
        <p:spPr bwMode="auto">
          <a:xfrm>
            <a:off x="5372100" y="5200650"/>
            <a:ext cx="47625" cy="47625"/>
          </a:xfrm>
          <a:prstGeom prst="ellipse">
            <a:avLst/>
          </a:prstGeom>
          <a:solidFill>
            <a:srgbClr val="00FF00"/>
          </a:solidFill>
          <a:ln w="1270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94" name="Oval 178"/>
          <p:cNvSpPr>
            <a:spLocks noChangeArrowheads="1"/>
          </p:cNvSpPr>
          <p:nvPr/>
        </p:nvSpPr>
        <p:spPr bwMode="auto">
          <a:xfrm>
            <a:off x="5543550" y="5257800"/>
            <a:ext cx="47625" cy="47625"/>
          </a:xfrm>
          <a:prstGeom prst="ellipse">
            <a:avLst/>
          </a:prstGeom>
          <a:solidFill>
            <a:srgbClr val="00FF00"/>
          </a:solidFill>
          <a:ln w="1270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95" name="Oval 179"/>
          <p:cNvSpPr>
            <a:spLocks noChangeArrowheads="1"/>
          </p:cNvSpPr>
          <p:nvPr/>
        </p:nvSpPr>
        <p:spPr bwMode="auto">
          <a:xfrm>
            <a:off x="5429250" y="5429250"/>
            <a:ext cx="47625" cy="47625"/>
          </a:xfrm>
          <a:prstGeom prst="ellipse">
            <a:avLst/>
          </a:prstGeom>
          <a:solidFill>
            <a:srgbClr val="00FF00"/>
          </a:solidFill>
          <a:ln w="1270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96" name="Oval 180"/>
          <p:cNvSpPr>
            <a:spLocks noChangeArrowheads="1"/>
          </p:cNvSpPr>
          <p:nvPr/>
        </p:nvSpPr>
        <p:spPr bwMode="auto">
          <a:xfrm>
            <a:off x="6124575" y="4400550"/>
            <a:ext cx="47625" cy="4762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97" name="Oval 181"/>
          <p:cNvSpPr>
            <a:spLocks noChangeArrowheads="1"/>
          </p:cNvSpPr>
          <p:nvPr/>
        </p:nvSpPr>
        <p:spPr bwMode="auto">
          <a:xfrm>
            <a:off x="5372100" y="5553075"/>
            <a:ext cx="47625" cy="47625"/>
          </a:xfrm>
          <a:prstGeom prst="ellipse">
            <a:avLst/>
          </a:prstGeom>
          <a:solidFill>
            <a:srgbClr val="00FF00"/>
          </a:solidFill>
          <a:ln w="1270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98" name="Oval 182"/>
          <p:cNvSpPr>
            <a:spLocks noChangeArrowheads="1"/>
          </p:cNvSpPr>
          <p:nvPr/>
        </p:nvSpPr>
        <p:spPr bwMode="auto">
          <a:xfrm>
            <a:off x="5267325" y="5486400"/>
            <a:ext cx="47625" cy="47625"/>
          </a:xfrm>
          <a:prstGeom prst="ellipse">
            <a:avLst/>
          </a:prstGeom>
          <a:solidFill>
            <a:srgbClr val="00FF00"/>
          </a:solidFill>
          <a:ln w="1270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199" name="Oval 183"/>
          <p:cNvSpPr>
            <a:spLocks noChangeArrowheads="1"/>
          </p:cNvSpPr>
          <p:nvPr/>
        </p:nvSpPr>
        <p:spPr bwMode="auto">
          <a:xfrm>
            <a:off x="5257800" y="5600700"/>
            <a:ext cx="47625" cy="47625"/>
          </a:xfrm>
          <a:prstGeom prst="ellipse">
            <a:avLst/>
          </a:prstGeom>
          <a:solidFill>
            <a:srgbClr val="00FF00"/>
          </a:solidFill>
          <a:ln w="1270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200" name="Line 184"/>
          <p:cNvSpPr>
            <a:spLocks noChangeShapeType="1"/>
          </p:cNvSpPr>
          <p:nvPr/>
        </p:nvSpPr>
        <p:spPr bwMode="auto">
          <a:xfrm>
            <a:off x="6057900" y="4572000"/>
            <a:ext cx="171450" cy="571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01" name="Line 185"/>
          <p:cNvSpPr>
            <a:spLocks noChangeShapeType="1"/>
          </p:cNvSpPr>
          <p:nvPr/>
        </p:nvSpPr>
        <p:spPr bwMode="auto">
          <a:xfrm>
            <a:off x="6172200" y="4400550"/>
            <a:ext cx="57150" cy="2286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02" name="Line 186"/>
          <p:cNvSpPr>
            <a:spLocks noChangeShapeType="1"/>
          </p:cNvSpPr>
          <p:nvPr/>
        </p:nvSpPr>
        <p:spPr bwMode="auto">
          <a:xfrm>
            <a:off x="5829300" y="4114800"/>
            <a:ext cx="342900" cy="2857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03" name="Line 187"/>
          <p:cNvSpPr>
            <a:spLocks noChangeShapeType="1"/>
          </p:cNvSpPr>
          <p:nvPr/>
        </p:nvSpPr>
        <p:spPr bwMode="auto">
          <a:xfrm>
            <a:off x="5715000" y="4171950"/>
            <a:ext cx="457200" cy="2286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04" name="Line 188"/>
          <p:cNvSpPr>
            <a:spLocks noChangeShapeType="1"/>
          </p:cNvSpPr>
          <p:nvPr/>
        </p:nvSpPr>
        <p:spPr bwMode="auto">
          <a:xfrm>
            <a:off x="5372100" y="5257800"/>
            <a:ext cx="171450"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05" name="Line 189"/>
          <p:cNvSpPr>
            <a:spLocks noChangeShapeType="1"/>
          </p:cNvSpPr>
          <p:nvPr/>
        </p:nvSpPr>
        <p:spPr bwMode="auto">
          <a:xfrm flipH="1">
            <a:off x="5314950" y="5200650"/>
            <a:ext cx="57150" cy="28575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06" name="Line 190"/>
          <p:cNvSpPr>
            <a:spLocks noChangeShapeType="1"/>
          </p:cNvSpPr>
          <p:nvPr/>
        </p:nvSpPr>
        <p:spPr bwMode="auto">
          <a:xfrm>
            <a:off x="5372100" y="5200650"/>
            <a:ext cx="57150" cy="22860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07" name="Line 191"/>
          <p:cNvSpPr>
            <a:spLocks noChangeShapeType="1"/>
          </p:cNvSpPr>
          <p:nvPr/>
        </p:nvSpPr>
        <p:spPr bwMode="auto">
          <a:xfrm flipH="1">
            <a:off x="5429250" y="5257800"/>
            <a:ext cx="114300" cy="22860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08" name="Line 192"/>
          <p:cNvSpPr>
            <a:spLocks noChangeShapeType="1"/>
          </p:cNvSpPr>
          <p:nvPr/>
        </p:nvSpPr>
        <p:spPr bwMode="auto">
          <a:xfrm>
            <a:off x="5314950" y="5486400"/>
            <a:ext cx="114300"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09" name="Line 193"/>
          <p:cNvSpPr>
            <a:spLocks noChangeShapeType="1"/>
          </p:cNvSpPr>
          <p:nvPr/>
        </p:nvSpPr>
        <p:spPr bwMode="auto">
          <a:xfrm flipH="1">
            <a:off x="5257800" y="5486400"/>
            <a:ext cx="57150" cy="11430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10" name="Line 194"/>
          <p:cNvSpPr>
            <a:spLocks noChangeShapeType="1"/>
          </p:cNvSpPr>
          <p:nvPr/>
        </p:nvSpPr>
        <p:spPr bwMode="auto">
          <a:xfrm flipH="1">
            <a:off x="5372100" y="5429250"/>
            <a:ext cx="114300" cy="17145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11" name="Line 195"/>
          <p:cNvSpPr>
            <a:spLocks noChangeShapeType="1"/>
          </p:cNvSpPr>
          <p:nvPr/>
        </p:nvSpPr>
        <p:spPr bwMode="auto">
          <a:xfrm>
            <a:off x="5257800" y="5600700"/>
            <a:ext cx="171450"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12" name="Line 196"/>
          <p:cNvSpPr>
            <a:spLocks noChangeShapeType="1"/>
          </p:cNvSpPr>
          <p:nvPr/>
        </p:nvSpPr>
        <p:spPr bwMode="auto">
          <a:xfrm>
            <a:off x="4524375" y="4286250"/>
            <a:ext cx="57150" cy="2286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13" name="Line 197"/>
          <p:cNvSpPr>
            <a:spLocks noChangeShapeType="1"/>
          </p:cNvSpPr>
          <p:nvPr/>
        </p:nvSpPr>
        <p:spPr bwMode="auto">
          <a:xfrm>
            <a:off x="4638675" y="4572000"/>
            <a:ext cx="228600" cy="1714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14" name="Line 198"/>
          <p:cNvSpPr>
            <a:spLocks noChangeShapeType="1"/>
          </p:cNvSpPr>
          <p:nvPr/>
        </p:nvSpPr>
        <p:spPr bwMode="auto">
          <a:xfrm>
            <a:off x="4581525" y="4572000"/>
            <a:ext cx="114300" cy="2857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15" name="Line 199"/>
          <p:cNvSpPr>
            <a:spLocks noChangeShapeType="1"/>
          </p:cNvSpPr>
          <p:nvPr/>
        </p:nvSpPr>
        <p:spPr bwMode="auto">
          <a:xfrm>
            <a:off x="4695825" y="4857750"/>
            <a:ext cx="228600" cy="1714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16" name="Line 200"/>
          <p:cNvSpPr>
            <a:spLocks noChangeShapeType="1"/>
          </p:cNvSpPr>
          <p:nvPr/>
        </p:nvSpPr>
        <p:spPr bwMode="auto">
          <a:xfrm flipV="1">
            <a:off x="4695825" y="4800600"/>
            <a:ext cx="171450" cy="1143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17" name="Line 201"/>
          <p:cNvSpPr>
            <a:spLocks noChangeShapeType="1"/>
          </p:cNvSpPr>
          <p:nvPr/>
        </p:nvSpPr>
        <p:spPr bwMode="auto">
          <a:xfrm>
            <a:off x="4352925" y="4572000"/>
            <a:ext cx="114300" cy="2286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18" name="Line 202"/>
          <p:cNvSpPr>
            <a:spLocks noChangeShapeType="1"/>
          </p:cNvSpPr>
          <p:nvPr/>
        </p:nvSpPr>
        <p:spPr bwMode="auto">
          <a:xfrm flipH="1">
            <a:off x="4467225" y="4572000"/>
            <a:ext cx="114300" cy="2286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19" name="Line 203"/>
          <p:cNvSpPr>
            <a:spLocks noChangeShapeType="1"/>
          </p:cNvSpPr>
          <p:nvPr/>
        </p:nvSpPr>
        <p:spPr bwMode="auto">
          <a:xfrm>
            <a:off x="4467225" y="4800600"/>
            <a:ext cx="0" cy="1714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20" name="Line 204"/>
          <p:cNvSpPr>
            <a:spLocks noChangeShapeType="1"/>
          </p:cNvSpPr>
          <p:nvPr/>
        </p:nvSpPr>
        <p:spPr bwMode="auto">
          <a:xfrm>
            <a:off x="4467225" y="5029200"/>
            <a:ext cx="4572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21" name="Line 205"/>
          <p:cNvSpPr>
            <a:spLocks noChangeShapeType="1"/>
          </p:cNvSpPr>
          <p:nvPr/>
        </p:nvSpPr>
        <p:spPr bwMode="auto">
          <a:xfrm flipV="1">
            <a:off x="4467225" y="4914900"/>
            <a:ext cx="228600" cy="1143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22" name="Line 206"/>
          <p:cNvSpPr>
            <a:spLocks noChangeShapeType="1"/>
          </p:cNvSpPr>
          <p:nvPr/>
        </p:nvSpPr>
        <p:spPr bwMode="auto">
          <a:xfrm>
            <a:off x="5314950" y="5486400"/>
            <a:ext cx="114300" cy="11430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23" name="Line 207"/>
          <p:cNvSpPr>
            <a:spLocks noChangeShapeType="1"/>
          </p:cNvSpPr>
          <p:nvPr/>
        </p:nvSpPr>
        <p:spPr bwMode="auto">
          <a:xfrm flipV="1">
            <a:off x="5657850" y="4572000"/>
            <a:ext cx="400050" cy="1143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24" name="Line 208"/>
          <p:cNvSpPr>
            <a:spLocks noChangeShapeType="1"/>
          </p:cNvSpPr>
          <p:nvPr/>
        </p:nvSpPr>
        <p:spPr bwMode="auto">
          <a:xfrm>
            <a:off x="4467225" y="4743450"/>
            <a:ext cx="285750" cy="1714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25" name="Line 209"/>
          <p:cNvSpPr>
            <a:spLocks noChangeShapeType="1"/>
          </p:cNvSpPr>
          <p:nvPr/>
        </p:nvSpPr>
        <p:spPr bwMode="auto">
          <a:xfrm flipH="1">
            <a:off x="5543550" y="4171950"/>
            <a:ext cx="171450" cy="2857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26" name="Rectangle 210"/>
          <p:cNvSpPr>
            <a:spLocks noGrp="1" noChangeArrowheads="1"/>
          </p:cNvSpPr>
          <p:nvPr>
            <p:ph type="title"/>
          </p:nvPr>
        </p:nvSpPr>
        <p:spPr>
          <a:xfrm>
            <a:off x="628650" y="299145"/>
            <a:ext cx="7981950" cy="1415355"/>
          </a:xfrm>
          <a:noFill/>
          <a:ln/>
        </p:spPr>
        <p:txBody>
          <a:bodyPr vert="horz" wrap="square" lIns="69056" tIns="34529" rIns="69056" bIns="34529" rtlCol="0" anchor="ctr">
            <a:normAutofit/>
          </a:bodyPr>
          <a:lstStyle/>
          <a:p>
            <a:r>
              <a:rPr lang="en-US" altLang="zh-CN" dirty="0">
                <a:ea typeface="宋体" panose="02010600030101010101" pitchFamily="2" charset="-122"/>
              </a:rPr>
              <a:t>Overall Framework of CHAMELEON</a:t>
            </a:r>
          </a:p>
        </p:txBody>
      </p:sp>
      <p:sp>
        <p:nvSpPr>
          <p:cNvPr id="1494227" name="AutoShape 211"/>
          <p:cNvSpPr>
            <a:spLocks noChangeArrowheads="1"/>
          </p:cNvSpPr>
          <p:nvPr/>
        </p:nvSpPr>
        <p:spPr bwMode="auto">
          <a:xfrm>
            <a:off x="1200150" y="2228850"/>
            <a:ext cx="514350" cy="800100"/>
          </a:xfrm>
          <a:prstGeom prst="flowChartMagneticDisk">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4228" name="Line 212"/>
          <p:cNvSpPr>
            <a:spLocks noChangeShapeType="1"/>
          </p:cNvSpPr>
          <p:nvPr/>
        </p:nvSpPr>
        <p:spPr bwMode="auto">
          <a:xfrm>
            <a:off x="1771650" y="2628900"/>
            <a:ext cx="742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29" name="Text Box 213"/>
          <p:cNvSpPr txBox="1">
            <a:spLocks noChangeArrowheads="1"/>
          </p:cNvSpPr>
          <p:nvPr/>
        </p:nvSpPr>
        <p:spPr bwMode="auto">
          <a:xfrm>
            <a:off x="1714500" y="2000250"/>
            <a:ext cx="1314450" cy="496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050" b="1">
                <a:latin typeface="Times New Roman" panose="02020603050405020304" pitchFamily="18" charset="0"/>
                <a:ea typeface="宋体" panose="02010600030101010101" pitchFamily="2" charset="-122"/>
              </a:rPr>
              <a:t>Construct</a:t>
            </a:r>
          </a:p>
          <a:p>
            <a:pPr eaLnBrk="0" hangingPunct="0">
              <a:spcBef>
                <a:spcPct val="50000"/>
              </a:spcBef>
            </a:pPr>
            <a:r>
              <a:rPr lang="en-US" altLang="zh-CN" sz="1050" b="1">
                <a:latin typeface="Times New Roman" panose="02020603050405020304" pitchFamily="18" charset="0"/>
                <a:ea typeface="宋体" panose="02010600030101010101" pitchFamily="2" charset="-122"/>
              </a:rPr>
              <a:t>Sparse Graph</a:t>
            </a:r>
          </a:p>
        </p:txBody>
      </p:sp>
      <p:sp>
        <p:nvSpPr>
          <p:cNvPr id="1494230" name="Line 214"/>
          <p:cNvSpPr>
            <a:spLocks noChangeShapeType="1"/>
          </p:cNvSpPr>
          <p:nvPr/>
        </p:nvSpPr>
        <p:spPr bwMode="auto">
          <a:xfrm>
            <a:off x="4857750" y="2686050"/>
            <a:ext cx="742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31" name="Text Box 215"/>
          <p:cNvSpPr txBox="1">
            <a:spLocks noChangeArrowheads="1"/>
          </p:cNvSpPr>
          <p:nvPr/>
        </p:nvSpPr>
        <p:spPr bwMode="auto">
          <a:xfrm>
            <a:off x="4686300" y="2228850"/>
            <a:ext cx="131445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050" b="1">
                <a:latin typeface="Times New Roman" panose="02020603050405020304" pitchFamily="18" charset="0"/>
                <a:ea typeface="宋体" panose="02010600030101010101" pitchFamily="2" charset="-122"/>
              </a:rPr>
              <a:t>Partition the Graph</a:t>
            </a:r>
          </a:p>
        </p:txBody>
      </p:sp>
      <p:sp>
        <p:nvSpPr>
          <p:cNvPr id="1494232" name="Line 216"/>
          <p:cNvSpPr>
            <a:spLocks noChangeShapeType="1"/>
          </p:cNvSpPr>
          <p:nvPr/>
        </p:nvSpPr>
        <p:spPr bwMode="auto">
          <a:xfrm flipV="1">
            <a:off x="6466285" y="2559844"/>
            <a:ext cx="171450" cy="57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33" name="Line 217"/>
          <p:cNvSpPr>
            <a:spLocks noChangeShapeType="1"/>
          </p:cNvSpPr>
          <p:nvPr/>
        </p:nvSpPr>
        <p:spPr bwMode="auto">
          <a:xfrm>
            <a:off x="6466285" y="2616994"/>
            <a:ext cx="171450" cy="1143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34" name="Text Box 218"/>
          <p:cNvSpPr txBox="1">
            <a:spLocks noChangeArrowheads="1"/>
          </p:cNvSpPr>
          <p:nvPr/>
        </p:nvSpPr>
        <p:spPr bwMode="auto">
          <a:xfrm>
            <a:off x="6457950" y="4057650"/>
            <a:ext cx="131445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050" b="1">
                <a:latin typeface="Times New Roman" panose="02020603050405020304" pitchFamily="18" charset="0"/>
                <a:ea typeface="宋体" panose="02010600030101010101" pitchFamily="2" charset="-122"/>
              </a:rPr>
              <a:t>Merge Partition</a:t>
            </a:r>
          </a:p>
        </p:txBody>
      </p:sp>
      <p:sp>
        <p:nvSpPr>
          <p:cNvPr id="1494235" name="Line 219"/>
          <p:cNvSpPr>
            <a:spLocks noChangeShapeType="1"/>
          </p:cNvSpPr>
          <p:nvPr/>
        </p:nvSpPr>
        <p:spPr bwMode="auto">
          <a:xfrm>
            <a:off x="7315200" y="2686050"/>
            <a:ext cx="4000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36" name="Line 220"/>
          <p:cNvSpPr>
            <a:spLocks noChangeShapeType="1"/>
          </p:cNvSpPr>
          <p:nvPr/>
        </p:nvSpPr>
        <p:spPr bwMode="auto">
          <a:xfrm>
            <a:off x="7715250" y="2686050"/>
            <a:ext cx="0" cy="1714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37" name="Line 221"/>
          <p:cNvSpPr>
            <a:spLocks noChangeShapeType="1"/>
          </p:cNvSpPr>
          <p:nvPr/>
        </p:nvSpPr>
        <p:spPr bwMode="auto">
          <a:xfrm flipH="1">
            <a:off x="6229350" y="4343400"/>
            <a:ext cx="148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38" name="Text Box 222"/>
          <p:cNvSpPr txBox="1">
            <a:spLocks noChangeArrowheads="1"/>
          </p:cNvSpPr>
          <p:nvPr/>
        </p:nvSpPr>
        <p:spPr bwMode="auto">
          <a:xfrm>
            <a:off x="2800350" y="4457700"/>
            <a:ext cx="131445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050" b="1">
                <a:latin typeface="Times New Roman" panose="02020603050405020304" pitchFamily="18" charset="0"/>
                <a:ea typeface="宋体" panose="02010600030101010101" pitchFamily="2" charset="-122"/>
              </a:rPr>
              <a:t>Final Clusters</a:t>
            </a:r>
          </a:p>
        </p:txBody>
      </p:sp>
      <p:sp>
        <p:nvSpPr>
          <p:cNvPr id="1494239" name="Line 223"/>
          <p:cNvSpPr>
            <a:spLocks noChangeShapeType="1"/>
          </p:cNvSpPr>
          <p:nvPr/>
        </p:nvSpPr>
        <p:spPr bwMode="auto">
          <a:xfrm>
            <a:off x="3143250" y="2171700"/>
            <a:ext cx="0" cy="285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40" name="Text Box 224"/>
          <p:cNvSpPr txBox="1">
            <a:spLocks noChangeArrowheads="1"/>
          </p:cNvSpPr>
          <p:nvPr/>
        </p:nvSpPr>
        <p:spPr bwMode="auto">
          <a:xfrm>
            <a:off x="1200150" y="3143250"/>
            <a:ext cx="131445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050" b="1">
                <a:latin typeface="Times New Roman" panose="02020603050405020304" pitchFamily="18" charset="0"/>
                <a:ea typeface="宋体" panose="02010600030101010101" pitchFamily="2" charset="-122"/>
              </a:rPr>
              <a:t>Data Set</a:t>
            </a:r>
          </a:p>
        </p:txBody>
      </p:sp>
      <p:sp>
        <p:nvSpPr>
          <p:cNvPr id="1494241" name="Line 225"/>
          <p:cNvSpPr>
            <a:spLocks noChangeShapeType="1"/>
          </p:cNvSpPr>
          <p:nvPr/>
        </p:nvSpPr>
        <p:spPr bwMode="auto">
          <a:xfrm>
            <a:off x="3028950" y="2343150"/>
            <a:ext cx="11430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42" name="Line 226"/>
          <p:cNvSpPr>
            <a:spLocks noChangeShapeType="1"/>
          </p:cNvSpPr>
          <p:nvPr/>
        </p:nvSpPr>
        <p:spPr bwMode="auto">
          <a:xfrm flipH="1">
            <a:off x="3086100" y="2457450"/>
            <a:ext cx="5715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43" name="Line 227"/>
          <p:cNvSpPr>
            <a:spLocks noChangeShapeType="1"/>
          </p:cNvSpPr>
          <p:nvPr/>
        </p:nvSpPr>
        <p:spPr bwMode="auto">
          <a:xfrm>
            <a:off x="3143250" y="2400300"/>
            <a:ext cx="228600" cy="571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44" name="Line 228"/>
          <p:cNvSpPr>
            <a:spLocks noChangeShapeType="1"/>
          </p:cNvSpPr>
          <p:nvPr/>
        </p:nvSpPr>
        <p:spPr bwMode="auto">
          <a:xfrm>
            <a:off x="3371850" y="2971800"/>
            <a:ext cx="5715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45" name="Line 229"/>
          <p:cNvSpPr>
            <a:spLocks noChangeShapeType="1"/>
          </p:cNvSpPr>
          <p:nvPr/>
        </p:nvSpPr>
        <p:spPr bwMode="auto">
          <a:xfrm>
            <a:off x="3886200" y="2743200"/>
            <a:ext cx="11430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46" name="Line 230"/>
          <p:cNvSpPr>
            <a:spLocks noChangeShapeType="1"/>
          </p:cNvSpPr>
          <p:nvPr/>
        </p:nvSpPr>
        <p:spPr bwMode="auto">
          <a:xfrm flipH="1">
            <a:off x="4000500" y="2686050"/>
            <a:ext cx="5715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47" name="Line 231"/>
          <p:cNvSpPr>
            <a:spLocks noChangeShapeType="1"/>
          </p:cNvSpPr>
          <p:nvPr/>
        </p:nvSpPr>
        <p:spPr bwMode="auto">
          <a:xfrm>
            <a:off x="4000500" y="2857500"/>
            <a:ext cx="114300"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48" name="Line 232"/>
          <p:cNvSpPr>
            <a:spLocks noChangeShapeType="1"/>
          </p:cNvSpPr>
          <p:nvPr/>
        </p:nvSpPr>
        <p:spPr bwMode="auto">
          <a:xfrm>
            <a:off x="4057650" y="2686050"/>
            <a:ext cx="5715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49" name="Line 233"/>
          <p:cNvSpPr>
            <a:spLocks noChangeShapeType="1"/>
          </p:cNvSpPr>
          <p:nvPr/>
        </p:nvSpPr>
        <p:spPr bwMode="auto">
          <a:xfrm flipV="1">
            <a:off x="4057650" y="2914650"/>
            <a:ext cx="114300"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50" name="Line 234"/>
          <p:cNvSpPr>
            <a:spLocks noChangeShapeType="1"/>
          </p:cNvSpPr>
          <p:nvPr/>
        </p:nvSpPr>
        <p:spPr bwMode="auto">
          <a:xfrm flipH="1">
            <a:off x="3943350" y="2971800"/>
            <a:ext cx="11430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51" name="Line 235"/>
          <p:cNvSpPr>
            <a:spLocks noChangeShapeType="1"/>
          </p:cNvSpPr>
          <p:nvPr/>
        </p:nvSpPr>
        <p:spPr bwMode="auto">
          <a:xfrm flipH="1">
            <a:off x="3829050" y="3314700"/>
            <a:ext cx="11430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52" name="Line 236"/>
          <p:cNvSpPr>
            <a:spLocks noChangeShapeType="1"/>
          </p:cNvSpPr>
          <p:nvPr/>
        </p:nvSpPr>
        <p:spPr bwMode="auto">
          <a:xfrm>
            <a:off x="3943350" y="3314700"/>
            <a:ext cx="5715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53" name="Line 237"/>
          <p:cNvSpPr>
            <a:spLocks noChangeShapeType="1"/>
          </p:cNvSpPr>
          <p:nvPr/>
        </p:nvSpPr>
        <p:spPr bwMode="auto">
          <a:xfrm flipH="1">
            <a:off x="3829050" y="3714750"/>
            <a:ext cx="5715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54" name="Line 238"/>
          <p:cNvSpPr>
            <a:spLocks noChangeShapeType="1"/>
          </p:cNvSpPr>
          <p:nvPr/>
        </p:nvSpPr>
        <p:spPr bwMode="auto">
          <a:xfrm>
            <a:off x="3771900" y="3714750"/>
            <a:ext cx="5715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55" name="Line 239"/>
          <p:cNvSpPr>
            <a:spLocks noChangeShapeType="1"/>
          </p:cNvSpPr>
          <p:nvPr/>
        </p:nvSpPr>
        <p:spPr bwMode="auto">
          <a:xfrm>
            <a:off x="6743700" y="2057400"/>
            <a:ext cx="0" cy="17145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56" name="Line 240"/>
          <p:cNvSpPr>
            <a:spLocks noChangeShapeType="1"/>
          </p:cNvSpPr>
          <p:nvPr/>
        </p:nvSpPr>
        <p:spPr bwMode="auto">
          <a:xfrm flipV="1">
            <a:off x="6629400" y="2571750"/>
            <a:ext cx="0" cy="1714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57" name="Line 241"/>
          <p:cNvSpPr>
            <a:spLocks noChangeShapeType="1"/>
          </p:cNvSpPr>
          <p:nvPr/>
        </p:nvSpPr>
        <p:spPr bwMode="auto">
          <a:xfrm>
            <a:off x="6629400" y="2571750"/>
            <a:ext cx="57150" cy="1714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58" name="Line 242"/>
          <p:cNvSpPr>
            <a:spLocks noChangeShapeType="1"/>
          </p:cNvSpPr>
          <p:nvPr/>
        </p:nvSpPr>
        <p:spPr bwMode="auto">
          <a:xfrm flipV="1">
            <a:off x="7029450" y="2457450"/>
            <a:ext cx="11430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59" name="Line 243"/>
          <p:cNvSpPr>
            <a:spLocks noChangeShapeType="1"/>
          </p:cNvSpPr>
          <p:nvPr/>
        </p:nvSpPr>
        <p:spPr bwMode="auto">
          <a:xfrm>
            <a:off x="6457950" y="3086100"/>
            <a:ext cx="57150" cy="285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60" name="Line 244"/>
          <p:cNvSpPr>
            <a:spLocks noChangeShapeType="1"/>
          </p:cNvSpPr>
          <p:nvPr/>
        </p:nvSpPr>
        <p:spPr bwMode="auto">
          <a:xfrm flipH="1">
            <a:off x="6858000" y="3086100"/>
            <a:ext cx="57150" cy="171450"/>
          </a:xfrm>
          <a:prstGeom prst="line">
            <a:avLst/>
          </a:prstGeom>
          <a:noFill/>
          <a:ln w="9525">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61" name="Line 245"/>
          <p:cNvSpPr>
            <a:spLocks noChangeShapeType="1"/>
          </p:cNvSpPr>
          <p:nvPr/>
        </p:nvSpPr>
        <p:spPr bwMode="auto">
          <a:xfrm>
            <a:off x="6858000" y="3257550"/>
            <a:ext cx="171450" cy="0"/>
          </a:xfrm>
          <a:prstGeom prst="line">
            <a:avLst/>
          </a:prstGeom>
          <a:noFill/>
          <a:ln w="9525">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62" name="Line 246"/>
          <p:cNvSpPr>
            <a:spLocks noChangeShapeType="1"/>
          </p:cNvSpPr>
          <p:nvPr/>
        </p:nvSpPr>
        <p:spPr bwMode="auto">
          <a:xfrm>
            <a:off x="6915150" y="3086100"/>
            <a:ext cx="114300" cy="171450"/>
          </a:xfrm>
          <a:prstGeom prst="line">
            <a:avLst/>
          </a:prstGeom>
          <a:noFill/>
          <a:ln w="9525">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63" name="Line 247"/>
          <p:cNvSpPr>
            <a:spLocks noChangeShapeType="1"/>
          </p:cNvSpPr>
          <p:nvPr/>
        </p:nvSpPr>
        <p:spPr bwMode="auto">
          <a:xfrm>
            <a:off x="6800850" y="3486150"/>
            <a:ext cx="114300" cy="0"/>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64" name="Line 248"/>
          <p:cNvSpPr>
            <a:spLocks noChangeShapeType="1"/>
          </p:cNvSpPr>
          <p:nvPr/>
        </p:nvSpPr>
        <p:spPr bwMode="auto">
          <a:xfrm>
            <a:off x="6743700" y="3600450"/>
            <a:ext cx="114300" cy="0"/>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65" name="Line 249"/>
          <p:cNvSpPr>
            <a:spLocks noChangeShapeType="1"/>
          </p:cNvSpPr>
          <p:nvPr/>
        </p:nvSpPr>
        <p:spPr bwMode="auto">
          <a:xfrm flipV="1">
            <a:off x="6858000" y="3486150"/>
            <a:ext cx="57150" cy="114300"/>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66" name="Line 250"/>
          <p:cNvSpPr>
            <a:spLocks noChangeShapeType="1"/>
          </p:cNvSpPr>
          <p:nvPr/>
        </p:nvSpPr>
        <p:spPr bwMode="auto">
          <a:xfrm>
            <a:off x="5829300" y="3943350"/>
            <a:ext cx="0" cy="1714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67" name="Line 251"/>
          <p:cNvSpPr>
            <a:spLocks noChangeShapeType="1"/>
          </p:cNvSpPr>
          <p:nvPr/>
        </p:nvSpPr>
        <p:spPr bwMode="auto">
          <a:xfrm flipV="1">
            <a:off x="5429250" y="4457700"/>
            <a:ext cx="114300" cy="571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68" name="Line 252"/>
          <p:cNvSpPr>
            <a:spLocks noChangeShapeType="1"/>
          </p:cNvSpPr>
          <p:nvPr/>
        </p:nvSpPr>
        <p:spPr bwMode="auto">
          <a:xfrm>
            <a:off x="5486400" y="4629150"/>
            <a:ext cx="114300" cy="571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69" name="Line 253"/>
          <p:cNvSpPr>
            <a:spLocks noChangeShapeType="1"/>
          </p:cNvSpPr>
          <p:nvPr/>
        </p:nvSpPr>
        <p:spPr bwMode="auto">
          <a:xfrm>
            <a:off x="5372100" y="4514850"/>
            <a:ext cx="114300" cy="1143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70" name="Line 254"/>
          <p:cNvSpPr>
            <a:spLocks noChangeShapeType="1"/>
          </p:cNvSpPr>
          <p:nvPr/>
        </p:nvSpPr>
        <p:spPr bwMode="auto">
          <a:xfrm flipV="1">
            <a:off x="5486400" y="4514850"/>
            <a:ext cx="57150" cy="1143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71" name="Line 255"/>
          <p:cNvSpPr>
            <a:spLocks noChangeShapeType="1"/>
          </p:cNvSpPr>
          <p:nvPr/>
        </p:nvSpPr>
        <p:spPr bwMode="auto">
          <a:xfrm flipV="1">
            <a:off x="4914900" y="4800600"/>
            <a:ext cx="0" cy="1714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72" name="Line 256"/>
          <p:cNvSpPr>
            <a:spLocks noChangeShapeType="1"/>
          </p:cNvSpPr>
          <p:nvPr/>
        </p:nvSpPr>
        <p:spPr bwMode="auto">
          <a:xfrm flipH="1" flipV="1">
            <a:off x="6800850" y="3486150"/>
            <a:ext cx="57150" cy="114300"/>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73" name="Line 257"/>
          <p:cNvSpPr>
            <a:spLocks noChangeShapeType="1"/>
          </p:cNvSpPr>
          <p:nvPr/>
        </p:nvSpPr>
        <p:spPr bwMode="auto">
          <a:xfrm flipV="1">
            <a:off x="6057900" y="4400550"/>
            <a:ext cx="114300" cy="1714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74" name="Line 258"/>
          <p:cNvSpPr>
            <a:spLocks noChangeShapeType="1"/>
          </p:cNvSpPr>
          <p:nvPr/>
        </p:nvSpPr>
        <p:spPr bwMode="auto">
          <a:xfrm flipH="1">
            <a:off x="5372100" y="5086350"/>
            <a:ext cx="57150" cy="17145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75" name="Line 259"/>
          <p:cNvSpPr>
            <a:spLocks noChangeShapeType="1"/>
          </p:cNvSpPr>
          <p:nvPr/>
        </p:nvSpPr>
        <p:spPr bwMode="auto">
          <a:xfrm>
            <a:off x="5429250" y="5086350"/>
            <a:ext cx="114300" cy="17145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76" name="Line 260"/>
          <p:cNvSpPr>
            <a:spLocks noChangeShapeType="1"/>
          </p:cNvSpPr>
          <p:nvPr/>
        </p:nvSpPr>
        <p:spPr bwMode="auto">
          <a:xfrm flipH="1">
            <a:off x="3943350" y="2686050"/>
            <a:ext cx="114300"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77" name="Line 261"/>
          <p:cNvSpPr>
            <a:spLocks noChangeShapeType="1"/>
          </p:cNvSpPr>
          <p:nvPr/>
        </p:nvSpPr>
        <p:spPr bwMode="auto">
          <a:xfrm flipH="1">
            <a:off x="4572000" y="2628900"/>
            <a:ext cx="11430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78" name="Line 262"/>
          <p:cNvSpPr>
            <a:spLocks noChangeShapeType="1"/>
          </p:cNvSpPr>
          <p:nvPr/>
        </p:nvSpPr>
        <p:spPr bwMode="auto">
          <a:xfrm>
            <a:off x="3829050" y="3429000"/>
            <a:ext cx="171450"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79" name="Line 263"/>
          <p:cNvSpPr>
            <a:spLocks noChangeShapeType="1"/>
          </p:cNvSpPr>
          <p:nvPr/>
        </p:nvSpPr>
        <p:spPr bwMode="auto">
          <a:xfrm>
            <a:off x="3714750" y="3829050"/>
            <a:ext cx="114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494280" name="Line 264"/>
          <p:cNvSpPr>
            <a:spLocks noChangeShapeType="1"/>
          </p:cNvSpPr>
          <p:nvPr/>
        </p:nvSpPr>
        <p:spPr bwMode="auto">
          <a:xfrm flipV="1">
            <a:off x="4343400" y="2171700"/>
            <a:ext cx="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Tree>
    <p:extLst>
      <p:ext uri="{BB962C8B-B14F-4D97-AF65-F5344CB8AC3E}">
        <p14:creationId xmlns:p14="http://schemas.microsoft.com/office/powerpoint/2010/main" val="904726944"/>
      </p:ext>
    </p:extLst>
  </p:cSld>
  <p:clrMapOvr>
    <a:masterClrMapping/>
  </p:clrMapOvr>
  <p:transition>
    <p:strips dir="rd"/>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42" name="Rectangle 1026"/>
          <p:cNvSpPr>
            <a:spLocks noGrp="1" noChangeArrowheads="1"/>
          </p:cNvSpPr>
          <p:nvPr>
            <p:ph type="title"/>
          </p:nvPr>
        </p:nvSpPr>
        <p:spPr>
          <a:xfrm>
            <a:off x="1447800" y="381000"/>
            <a:ext cx="5419725" cy="290513"/>
          </a:xfrm>
        </p:spPr>
        <p:txBody>
          <a:bodyPr>
            <a:normAutofit fontScale="90000"/>
          </a:bodyPr>
          <a:lstStyle/>
          <a:p>
            <a:r>
              <a:rPr lang="en-US" altLang="zh-CN" dirty="0">
                <a:ea typeface="宋体" panose="02010600030101010101" pitchFamily="2" charset="-122"/>
              </a:rPr>
              <a:t>Density-Based Clustering Methods</a:t>
            </a:r>
          </a:p>
        </p:txBody>
      </p:sp>
      <p:sp>
        <p:nvSpPr>
          <p:cNvPr id="1495043" name="Rectangle 1027"/>
          <p:cNvSpPr>
            <a:spLocks noGrp="1" noChangeArrowheads="1"/>
          </p:cNvSpPr>
          <p:nvPr>
            <p:ph type="body" idx="1"/>
          </p:nvPr>
        </p:nvSpPr>
        <p:spPr>
          <a:xfrm>
            <a:off x="1066800" y="1752600"/>
            <a:ext cx="7543800" cy="4388894"/>
          </a:xfrm>
        </p:spPr>
        <p:txBody>
          <a:bodyPr/>
          <a:lstStyle/>
          <a:p>
            <a:pPr>
              <a:spcBef>
                <a:spcPct val="50000"/>
              </a:spcBef>
            </a:pPr>
            <a:r>
              <a:rPr lang="en-US" altLang="zh-CN" sz="2300" dirty="0">
                <a:ea typeface="宋体" panose="02010600030101010101" pitchFamily="2" charset="-122"/>
              </a:rPr>
              <a:t>Clustering based on density (local cluster criterion), such as density-connected points</a:t>
            </a:r>
          </a:p>
          <a:p>
            <a:pPr>
              <a:lnSpc>
                <a:spcPct val="50000"/>
              </a:lnSpc>
              <a:spcBef>
                <a:spcPct val="50000"/>
              </a:spcBef>
            </a:pPr>
            <a:r>
              <a:rPr lang="en-US" altLang="zh-CN" sz="2300" dirty="0">
                <a:ea typeface="宋体" panose="02010600030101010101" pitchFamily="2" charset="-122"/>
              </a:rPr>
              <a:t>Major features:</a:t>
            </a:r>
          </a:p>
          <a:p>
            <a:pPr lvl="1">
              <a:lnSpc>
                <a:spcPct val="50000"/>
              </a:lnSpc>
              <a:spcBef>
                <a:spcPct val="50000"/>
              </a:spcBef>
            </a:pPr>
            <a:r>
              <a:rPr lang="en-US" altLang="zh-CN" sz="2300" dirty="0">
                <a:ea typeface="宋体" panose="02010600030101010101" pitchFamily="2" charset="-122"/>
              </a:rPr>
              <a:t>Discover clusters of arbitrary shape</a:t>
            </a:r>
          </a:p>
          <a:p>
            <a:pPr lvl="1">
              <a:lnSpc>
                <a:spcPct val="50000"/>
              </a:lnSpc>
              <a:spcBef>
                <a:spcPct val="50000"/>
              </a:spcBef>
            </a:pPr>
            <a:r>
              <a:rPr lang="en-US" altLang="zh-CN" sz="2300" dirty="0">
                <a:ea typeface="宋体" panose="02010600030101010101" pitchFamily="2" charset="-122"/>
              </a:rPr>
              <a:t>Handle noise</a:t>
            </a:r>
          </a:p>
          <a:p>
            <a:pPr lvl="1">
              <a:lnSpc>
                <a:spcPct val="50000"/>
              </a:lnSpc>
              <a:spcBef>
                <a:spcPct val="50000"/>
              </a:spcBef>
            </a:pPr>
            <a:r>
              <a:rPr lang="en-US" altLang="zh-CN" sz="2300" dirty="0">
                <a:ea typeface="宋体" panose="02010600030101010101" pitchFamily="2" charset="-122"/>
              </a:rPr>
              <a:t>One scan</a:t>
            </a:r>
          </a:p>
          <a:p>
            <a:pPr lvl="1">
              <a:lnSpc>
                <a:spcPct val="50000"/>
              </a:lnSpc>
              <a:spcBef>
                <a:spcPct val="50000"/>
              </a:spcBef>
            </a:pPr>
            <a:r>
              <a:rPr lang="en-US" altLang="zh-CN" sz="2300" dirty="0">
                <a:ea typeface="宋体" panose="02010600030101010101" pitchFamily="2" charset="-122"/>
              </a:rPr>
              <a:t>Need density parameters as termination condition</a:t>
            </a:r>
          </a:p>
          <a:p>
            <a:pPr>
              <a:lnSpc>
                <a:spcPct val="90000"/>
              </a:lnSpc>
              <a:spcBef>
                <a:spcPct val="50000"/>
              </a:spcBef>
            </a:pPr>
            <a:r>
              <a:rPr lang="en-US" altLang="zh-CN" sz="2300" dirty="0">
                <a:ea typeface="宋体" panose="02010600030101010101" pitchFamily="2" charset="-122"/>
              </a:rPr>
              <a:t>Several interesting studies:</a:t>
            </a:r>
          </a:p>
          <a:p>
            <a:pPr lvl="1"/>
            <a:r>
              <a:rPr lang="en-US" altLang="zh-CN" sz="2300" u="sng" dirty="0">
                <a:ea typeface="宋体" panose="02010600030101010101" pitchFamily="2" charset="-122"/>
              </a:rPr>
              <a:t>DBSCAN:</a:t>
            </a:r>
            <a:r>
              <a:rPr lang="en-US" altLang="zh-CN" sz="2300" dirty="0">
                <a:ea typeface="宋体" panose="02010600030101010101" pitchFamily="2" charset="-122"/>
              </a:rPr>
              <a:t> Ester, et al. (KDD</a:t>
            </a:r>
            <a:r>
              <a:rPr lang="en-US" altLang="zh-CN" sz="2300" dirty="0">
                <a:latin typeface="Times New Roman" panose="02020603050405020304" pitchFamily="18" charset="0"/>
                <a:ea typeface="宋体" panose="02010600030101010101" pitchFamily="2" charset="-122"/>
              </a:rPr>
              <a:t>’</a:t>
            </a:r>
            <a:r>
              <a:rPr lang="en-US" altLang="zh-CN" sz="2300" dirty="0">
                <a:ea typeface="宋体" panose="02010600030101010101" pitchFamily="2" charset="-122"/>
              </a:rPr>
              <a:t>96)</a:t>
            </a:r>
          </a:p>
          <a:p>
            <a:pPr lvl="1"/>
            <a:r>
              <a:rPr lang="en-US" altLang="zh-CN" sz="2300" u="sng" dirty="0">
                <a:ea typeface="宋体" panose="02010600030101010101" pitchFamily="2" charset="-122"/>
              </a:rPr>
              <a:t>OPTICS</a:t>
            </a:r>
            <a:r>
              <a:rPr lang="en-US" altLang="zh-CN" sz="2300" dirty="0">
                <a:ea typeface="宋体" panose="02010600030101010101" pitchFamily="2" charset="-122"/>
              </a:rPr>
              <a:t>: </a:t>
            </a:r>
            <a:r>
              <a:rPr lang="en-US" altLang="zh-CN" sz="2300" dirty="0" err="1">
                <a:ea typeface="宋体" panose="02010600030101010101" pitchFamily="2" charset="-122"/>
              </a:rPr>
              <a:t>Ankerst</a:t>
            </a:r>
            <a:r>
              <a:rPr lang="en-US" altLang="zh-CN" sz="2300" dirty="0">
                <a:ea typeface="宋体" panose="02010600030101010101" pitchFamily="2" charset="-122"/>
              </a:rPr>
              <a:t>, et al (SIGMOD</a:t>
            </a:r>
            <a:r>
              <a:rPr lang="en-US" altLang="zh-CN" sz="2300" dirty="0">
                <a:latin typeface="Times New Roman" panose="02020603050405020304" pitchFamily="18" charset="0"/>
                <a:ea typeface="宋体" panose="02010600030101010101" pitchFamily="2" charset="-122"/>
              </a:rPr>
              <a:t>’</a:t>
            </a:r>
            <a:r>
              <a:rPr lang="en-US" altLang="zh-CN" sz="2300" dirty="0">
                <a:ea typeface="宋体" panose="02010600030101010101" pitchFamily="2" charset="-122"/>
              </a:rPr>
              <a:t>99).</a:t>
            </a:r>
          </a:p>
          <a:p>
            <a:pPr lvl="1"/>
            <a:r>
              <a:rPr lang="en-US" altLang="zh-CN" sz="2300" u="sng" dirty="0">
                <a:ea typeface="宋体" panose="02010600030101010101" pitchFamily="2" charset="-122"/>
              </a:rPr>
              <a:t>DENCLUE</a:t>
            </a:r>
            <a:r>
              <a:rPr lang="en-US" altLang="zh-CN" sz="2300" dirty="0">
                <a:ea typeface="宋体" panose="02010600030101010101" pitchFamily="2" charset="-122"/>
              </a:rPr>
              <a:t>: </a:t>
            </a:r>
            <a:r>
              <a:rPr lang="en-US" altLang="zh-CN" sz="2300" dirty="0" err="1">
                <a:ea typeface="宋体" panose="02010600030101010101" pitchFamily="2" charset="-122"/>
              </a:rPr>
              <a:t>Hinneburg</a:t>
            </a:r>
            <a:r>
              <a:rPr lang="en-US" altLang="zh-CN" sz="2300" dirty="0">
                <a:ea typeface="宋体" panose="02010600030101010101" pitchFamily="2" charset="-122"/>
              </a:rPr>
              <a:t> &amp; D. </a:t>
            </a:r>
            <a:r>
              <a:rPr lang="en-US" altLang="zh-CN" sz="2300" dirty="0" err="1">
                <a:ea typeface="宋体" panose="02010600030101010101" pitchFamily="2" charset="-122"/>
              </a:rPr>
              <a:t>Keim</a:t>
            </a:r>
            <a:r>
              <a:rPr lang="en-US" altLang="zh-CN" sz="2300" dirty="0">
                <a:ea typeface="宋体" panose="02010600030101010101" pitchFamily="2" charset="-122"/>
              </a:rPr>
              <a:t>  (KDD</a:t>
            </a:r>
            <a:r>
              <a:rPr lang="en-US" altLang="zh-CN" sz="2300" dirty="0">
                <a:latin typeface="Times New Roman" panose="02020603050405020304" pitchFamily="18" charset="0"/>
                <a:ea typeface="宋体" panose="02010600030101010101" pitchFamily="2" charset="-122"/>
              </a:rPr>
              <a:t>’</a:t>
            </a:r>
            <a:r>
              <a:rPr lang="en-US" altLang="zh-CN" sz="2300" dirty="0">
                <a:ea typeface="宋体" panose="02010600030101010101" pitchFamily="2" charset="-122"/>
              </a:rPr>
              <a:t>98)</a:t>
            </a:r>
          </a:p>
          <a:p>
            <a:pPr lvl="1"/>
            <a:r>
              <a:rPr lang="en-US" altLang="zh-CN" sz="2300" u="sng" dirty="0">
                <a:ea typeface="宋体" panose="02010600030101010101" pitchFamily="2" charset="-122"/>
              </a:rPr>
              <a:t>CLIQUE</a:t>
            </a:r>
            <a:r>
              <a:rPr lang="en-US" altLang="zh-CN" sz="2300" dirty="0">
                <a:ea typeface="宋体" panose="02010600030101010101" pitchFamily="2" charset="-122"/>
              </a:rPr>
              <a:t>: Agrawal, et al. (SIGMOD</a:t>
            </a:r>
            <a:r>
              <a:rPr lang="en-US" altLang="zh-CN" sz="2300" dirty="0">
                <a:latin typeface="Times New Roman" panose="02020603050405020304" pitchFamily="18" charset="0"/>
                <a:ea typeface="宋体" panose="02010600030101010101" pitchFamily="2" charset="-122"/>
              </a:rPr>
              <a:t>’</a:t>
            </a:r>
            <a:r>
              <a:rPr lang="en-US" altLang="zh-CN" sz="2300" dirty="0">
                <a:ea typeface="宋体" panose="02010600030101010101" pitchFamily="2" charset="-122"/>
              </a:rPr>
              <a:t>98)</a:t>
            </a:r>
          </a:p>
        </p:txBody>
      </p:sp>
    </p:spTree>
    <p:extLst>
      <p:ext uri="{BB962C8B-B14F-4D97-AF65-F5344CB8AC3E}">
        <p14:creationId xmlns:p14="http://schemas.microsoft.com/office/powerpoint/2010/main" val="286831671"/>
      </p:ext>
    </p:extLst>
  </p:cSld>
  <p:clrMapOvr>
    <a:masterClrMapping/>
  </p:clrMapOvr>
  <p:transition>
    <p:strips dir="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066" name="Rectangle 2"/>
          <p:cNvSpPr>
            <a:spLocks noGrp="1" noChangeArrowheads="1"/>
          </p:cNvSpPr>
          <p:nvPr>
            <p:ph type="title"/>
          </p:nvPr>
        </p:nvSpPr>
        <p:spPr>
          <a:xfrm>
            <a:off x="1453753" y="654353"/>
            <a:ext cx="5429250" cy="738664"/>
          </a:xfrm>
        </p:spPr>
        <p:txBody>
          <a:bodyPr/>
          <a:lstStyle/>
          <a:p>
            <a:r>
              <a:rPr lang="en-US" altLang="zh-CN" sz="2400" dirty="0">
                <a:ea typeface="宋体" panose="02010600030101010101" pitchFamily="2" charset="-122"/>
              </a:rPr>
              <a:t>DBSCAN: Density Based Spatial Clustering of Applications with Noise</a:t>
            </a:r>
          </a:p>
        </p:txBody>
      </p:sp>
      <p:sp>
        <p:nvSpPr>
          <p:cNvPr id="1496067" name="Rectangle 3"/>
          <p:cNvSpPr>
            <a:spLocks noGrp="1" noChangeArrowheads="1"/>
          </p:cNvSpPr>
          <p:nvPr>
            <p:ph type="body" idx="1"/>
          </p:nvPr>
        </p:nvSpPr>
        <p:spPr>
          <a:xfrm>
            <a:off x="650677" y="1911926"/>
            <a:ext cx="7924800" cy="904009"/>
          </a:xfrm>
        </p:spPr>
        <p:txBody>
          <a:bodyPr/>
          <a:lstStyle/>
          <a:p>
            <a:r>
              <a:rPr lang="en-US" altLang="zh-CN" sz="1800" dirty="0">
                <a:ea typeface="宋体" panose="02010600030101010101" pitchFamily="2" charset="-122"/>
              </a:rPr>
              <a:t>Relies on a </a:t>
            </a:r>
            <a:r>
              <a:rPr lang="en-US" altLang="zh-CN" sz="1800" i="1" dirty="0">
                <a:ea typeface="宋体" panose="02010600030101010101" pitchFamily="2" charset="-122"/>
              </a:rPr>
              <a:t>density-based</a:t>
            </a:r>
            <a:r>
              <a:rPr lang="en-US" altLang="zh-CN" sz="1800" dirty="0">
                <a:ea typeface="宋体" panose="02010600030101010101" pitchFamily="2" charset="-122"/>
              </a:rPr>
              <a:t> notion of cluster:  A </a:t>
            </a:r>
            <a:r>
              <a:rPr lang="en-US" altLang="zh-CN" sz="1800" i="1" dirty="0">
                <a:ea typeface="宋体" panose="02010600030101010101" pitchFamily="2" charset="-122"/>
              </a:rPr>
              <a:t>cluster</a:t>
            </a:r>
            <a:r>
              <a:rPr lang="en-US" altLang="zh-CN" sz="1800" dirty="0">
                <a:ea typeface="宋体" panose="02010600030101010101" pitchFamily="2" charset="-122"/>
              </a:rPr>
              <a:t> is defined as a maximal set of density-connected points</a:t>
            </a:r>
          </a:p>
          <a:p>
            <a:r>
              <a:rPr lang="en-US" altLang="zh-CN" sz="1800" dirty="0">
                <a:ea typeface="宋体" panose="02010600030101010101" pitchFamily="2" charset="-122"/>
              </a:rPr>
              <a:t>Discovers clusters of arbitrary shape in spatial databases with noise</a:t>
            </a:r>
          </a:p>
        </p:txBody>
      </p:sp>
      <p:grpSp>
        <p:nvGrpSpPr>
          <p:cNvPr id="1496068" name="Group 4"/>
          <p:cNvGrpSpPr>
            <a:grpSpLocks/>
          </p:cNvGrpSpPr>
          <p:nvPr/>
        </p:nvGrpSpPr>
        <p:grpSpPr bwMode="auto">
          <a:xfrm>
            <a:off x="2686050" y="3486150"/>
            <a:ext cx="4743450" cy="2057400"/>
            <a:chOff x="672" y="1824"/>
            <a:chExt cx="4608" cy="2112"/>
          </a:xfrm>
        </p:grpSpPr>
        <p:sp>
          <p:nvSpPr>
            <p:cNvPr id="1496069" name="Oval 5"/>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70" name="Oval 6"/>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71" name="Oval 7"/>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72" name="Oval 8"/>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73" name="Oval 9"/>
            <p:cNvSpPr>
              <a:spLocks noChangeArrowheads="1"/>
            </p:cNvSpPr>
            <p:nvPr/>
          </p:nvSpPr>
          <p:spPr bwMode="auto">
            <a:xfrm>
              <a:off x="2256" y="29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74" name="Oval 10"/>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75" name="Oval 11"/>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76" name="Oval 12"/>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77" name="Oval 13"/>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78" name="Oval 14"/>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79" name="Oval 15"/>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80" name="Oval 16"/>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81" name="Oval 17"/>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82" name="Oval 18"/>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83" name="Oval 19"/>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84" name="Oval 20"/>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85" name="Oval 21"/>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86" name="Rectangle 22"/>
            <p:cNvSpPr>
              <a:spLocks noChangeArrowheads="1"/>
            </p:cNvSpPr>
            <p:nvPr/>
          </p:nvSpPr>
          <p:spPr bwMode="auto">
            <a:xfrm>
              <a:off x="1392" y="1824"/>
              <a:ext cx="2448" cy="2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87" name="Oval 23"/>
            <p:cNvSpPr>
              <a:spLocks noChangeArrowheads="1"/>
            </p:cNvSpPr>
            <p:nvPr/>
          </p:nvSpPr>
          <p:spPr bwMode="auto">
            <a:xfrm>
              <a:off x="1584" y="2304"/>
              <a:ext cx="576" cy="624"/>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88" name="Oval 24"/>
            <p:cNvSpPr>
              <a:spLocks noChangeArrowheads="1"/>
            </p:cNvSpPr>
            <p:nvPr/>
          </p:nvSpPr>
          <p:spPr bwMode="auto">
            <a:xfrm>
              <a:off x="1872" y="2880"/>
              <a:ext cx="576" cy="624"/>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89" name="Oval 25"/>
            <p:cNvSpPr>
              <a:spLocks noChangeArrowheads="1"/>
            </p:cNvSpPr>
            <p:nvPr/>
          </p:nvSpPr>
          <p:spPr bwMode="auto">
            <a:xfrm>
              <a:off x="2688" y="1824"/>
              <a:ext cx="576" cy="624"/>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496090" name="AutoShape 26"/>
            <p:cNvSpPr>
              <a:spLocks/>
            </p:cNvSpPr>
            <p:nvPr/>
          </p:nvSpPr>
          <p:spPr bwMode="auto">
            <a:xfrm>
              <a:off x="1094" y="3124"/>
              <a:ext cx="576" cy="308"/>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1350">
                  <a:latin typeface="Times New Roman" panose="02020603050405020304" pitchFamily="18" charset="0"/>
                  <a:ea typeface="宋体" panose="02010600030101010101" pitchFamily="2" charset="-122"/>
                </a:rPr>
                <a:t>Core</a:t>
              </a:r>
            </a:p>
          </p:txBody>
        </p:sp>
        <p:sp>
          <p:nvSpPr>
            <p:cNvPr id="1496091" name="AutoShape 27"/>
            <p:cNvSpPr>
              <a:spLocks/>
            </p:cNvSpPr>
            <p:nvPr/>
          </p:nvSpPr>
          <p:spPr bwMode="auto">
            <a:xfrm>
              <a:off x="672" y="2523"/>
              <a:ext cx="817" cy="308"/>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1350">
                  <a:latin typeface="Times New Roman" panose="02020603050405020304" pitchFamily="18" charset="0"/>
                  <a:ea typeface="宋体" panose="02010600030101010101" pitchFamily="2" charset="-122"/>
                </a:rPr>
                <a:t>Border</a:t>
              </a:r>
            </a:p>
          </p:txBody>
        </p:sp>
        <p:sp>
          <p:nvSpPr>
            <p:cNvPr id="1496092" name="AutoShape 28"/>
            <p:cNvSpPr>
              <a:spLocks/>
            </p:cNvSpPr>
            <p:nvPr/>
          </p:nvSpPr>
          <p:spPr bwMode="auto">
            <a:xfrm>
              <a:off x="3697" y="1921"/>
              <a:ext cx="824" cy="308"/>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1350">
                  <a:latin typeface="Times New Roman" panose="02020603050405020304" pitchFamily="18" charset="0"/>
                  <a:ea typeface="宋体" panose="02010600030101010101" pitchFamily="2" charset="-122"/>
                </a:rPr>
                <a:t>Outlier</a:t>
              </a:r>
            </a:p>
          </p:txBody>
        </p:sp>
        <p:sp>
          <p:nvSpPr>
            <p:cNvPr id="1496093" name="Text Box 29"/>
            <p:cNvSpPr txBox="1">
              <a:spLocks noChangeArrowheads="1"/>
            </p:cNvSpPr>
            <p:nvPr/>
          </p:nvSpPr>
          <p:spPr bwMode="auto">
            <a:xfrm>
              <a:off x="4081" y="2736"/>
              <a:ext cx="1199" cy="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350">
                  <a:latin typeface="Times New Roman" panose="02020603050405020304" pitchFamily="18" charset="0"/>
                  <a:ea typeface="宋体" panose="02010600030101010101" pitchFamily="2" charset="-122"/>
                </a:rPr>
                <a:t>Eps = 1cm</a:t>
              </a:r>
            </a:p>
            <a:p>
              <a:pPr eaLnBrk="0" hangingPunct="0">
                <a:spcBef>
                  <a:spcPct val="50000"/>
                </a:spcBef>
              </a:pPr>
              <a:r>
                <a:rPr lang="en-US" altLang="zh-CN" sz="1350">
                  <a:latin typeface="Times New Roman" panose="02020603050405020304" pitchFamily="18" charset="0"/>
                  <a:ea typeface="宋体" panose="02010600030101010101" pitchFamily="2" charset="-122"/>
                </a:rPr>
                <a:t>MinPts = 5</a:t>
              </a:r>
            </a:p>
          </p:txBody>
        </p:sp>
        <p:sp>
          <p:nvSpPr>
            <p:cNvPr id="1496094" name="Oval 30"/>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Tree>
    <p:extLst>
      <p:ext uri="{BB962C8B-B14F-4D97-AF65-F5344CB8AC3E}">
        <p14:creationId xmlns:p14="http://schemas.microsoft.com/office/powerpoint/2010/main" val="412058290"/>
      </p:ext>
    </p:extLst>
  </p:cSld>
  <p:clrMapOvr>
    <a:masterClrMapping/>
  </p:clrMapOvr>
  <p:transition>
    <p:strips dir="rd"/>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186" name="Rectangle 1026"/>
          <p:cNvSpPr>
            <a:spLocks noGrp="1" noChangeArrowheads="1"/>
          </p:cNvSpPr>
          <p:nvPr>
            <p:ph type="title"/>
          </p:nvPr>
        </p:nvSpPr>
        <p:spPr>
          <a:xfrm>
            <a:off x="1811536" y="990600"/>
            <a:ext cx="5578078" cy="290513"/>
          </a:xfrm>
        </p:spPr>
        <p:txBody>
          <a:bodyPr>
            <a:normAutofit fontScale="90000"/>
          </a:bodyPr>
          <a:lstStyle/>
          <a:p>
            <a:r>
              <a:rPr lang="en-US" altLang="zh-CN" dirty="0">
                <a:ea typeface="宋体" panose="02010600030101010101" pitchFamily="2" charset="-122"/>
              </a:rPr>
              <a:t>DBSCAN: The Algorithm</a:t>
            </a:r>
            <a:endParaRPr lang="en-US" altLang="zh-CN" sz="2400" dirty="0">
              <a:ea typeface="宋体" panose="02010600030101010101" pitchFamily="2" charset="-122"/>
            </a:endParaRPr>
          </a:p>
        </p:txBody>
      </p:sp>
      <p:sp>
        <p:nvSpPr>
          <p:cNvPr id="1501187" name="Rectangle 1027"/>
          <p:cNvSpPr>
            <a:spLocks noGrp="1" noChangeArrowheads="1"/>
          </p:cNvSpPr>
          <p:nvPr>
            <p:ph type="body" idx="1"/>
          </p:nvPr>
        </p:nvSpPr>
        <p:spPr>
          <a:xfrm>
            <a:off x="762000" y="1828800"/>
            <a:ext cx="7848600" cy="4077398"/>
          </a:xfrm>
        </p:spPr>
        <p:txBody>
          <a:bodyPr/>
          <a:lstStyle/>
          <a:p>
            <a:pPr lvl="1">
              <a:lnSpc>
                <a:spcPct val="120000"/>
              </a:lnSpc>
              <a:spcBef>
                <a:spcPct val="50000"/>
              </a:spcBef>
            </a:pPr>
            <a:r>
              <a:rPr lang="en-US" altLang="zh-CN" sz="2300" dirty="0">
                <a:ea typeface="宋体" panose="02010600030101010101" pitchFamily="2" charset="-122"/>
              </a:rPr>
              <a:t>Arbitrary select a point </a:t>
            </a:r>
            <a:r>
              <a:rPr lang="en-US" altLang="zh-CN" sz="2300" b="1" i="1" dirty="0">
                <a:ea typeface="宋体" panose="02010600030101010101" pitchFamily="2" charset="-122"/>
              </a:rPr>
              <a:t>p</a:t>
            </a:r>
            <a:endParaRPr lang="en-US" altLang="zh-CN" sz="2300" dirty="0">
              <a:ea typeface="宋体" panose="02010600030101010101" pitchFamily="2" charset="-122"/>
            </a:endParaRPr>
          </a:p>
          <a:p>
            <a:pPr lvl="1">
              <a:lnSpc>
                <a:spcPct val="120000"/>
              </a:lnSpc>
              <a:spcBef>
                <a:spcPct val="50000"/>
              </a:spcBef>
            </a:pPr>
            <a:r>
              <a:rPr lang="en-US" altLang="zh-CN" sz="2300" dirty="0">
                <a:ea typeface="宋体" panose="02010600030101010101" pitchFamily="2" charset="-122"/>
              </a:rPr>
              <a:t>Retrieve all points density-reachable from </a:t>
            </a:r>
            <a:r>
              <a:rPr lang="en-US" altLang="zh-CN" sz="2300" b="1" i="1" dirty="0">
                <a:ea typeface="宋体" panose="02010600030101010101" pitchFamily="2" charset="-122"/>
              </a:rPr>
              <a:t>p</a:t>
            </a:r>
            <a:r>
              <a:rPr lang="en-US" altLang="zh-CN" sz="2300" dirty="0">
                <a:ea typeface="宋体" panose="02010600030101010101" pitchFamily="2" charset="-122"/>
              </a:rPr>
              <a:t> </a:t>
            </a:r>
            <a:r>
              <a:rPr lang="en-US" altLang="zh-CN" sz="2300" dirty="0" err="1">
                <a:ea typeface="宋体" panose="02010600030101010101" pitchFamily="2" charset="-122"/>
              </a:rPr>
              <a:t>wrt</a:t>
            </a:r>
            <a:r>
              <a:rPr lang="en-US" altLang="zh-CN" sz="2300" dirty="0">
                <a:ea typeface="宋体" panose="02010600030101010101" pitchFamily="2" charset="-122"/>
              </a:rPr>
              <a:t> </a:t>
            </a:r>
            <a:r>
              <a:rPr lang="en-US" altLang="zh-CN" sz="2300" b="1" i="1" dirty="0">
                <a:ea typeface="宋体" panose="02010600030101010101" pitchFamily="2" charset="-122"/>
              </a:rPr>
              <a:t>Eps</a:t>
            </a:r>
            <a:r>
              <a:rPr lang="en-US" altLang="zh-CN" sz="2300" dirty="0">
                <a:ea typeface="宋体" panose="02010600030101010101" pitchFamily="2" charset="-122"/>
              </a:rPr>
              <a:t> and </a:t>
            </a:r>
            <a:r>
              <a:rPr lang="en-US" altLang="zh-CN" sz="2300" b="1" i="1" dirty="0" err="1">
                <a:ea typeface="宋体" panose="02010600030101010101" pitchFamily="2" charset="-122"/>
              </a:rPr>
              <a:t>MinPts</a:t>
            </a:r>
            <a:r>
              <a:rPr lang="en-US" altLang="zh-CN" sz="2300" dirty="0">
                <a:ea typeface="宋体" panose="02010600030101010101" pitchFamily="2" charset="-122"/>
              </a:rPr>
              <a:t>.</a:t>
            </a:r>
          </a:p>
          <a:p>
            <a:pPr lvl="1">
              <a:lnSpc>
                <a:spcPct val="120000"/>
              </a:lnSpc>
              <a:spcBef>
                <a:spcPct val="50000"/>
              </a:spcBef>
            </a:pPr>
            <a:r>
              <a:rPr lang="en-US" altLang="zh-CN" sz="2300" dirty="0">
                <a:ea typeface="宋体" panose="02010600030101010101" pitchFamily="2" charset="-122"/>
              </a:rPr>
              <a:t>If </a:t>
            </a:r>
            <a:r>
              <a:rPr lang="en-US" altLang="zh-CN" sz="2300" b="1" i="1" dirty="0">
                <a:ea typeface="宋体" panose="02010600030101010101" pitchFamily="2" charset="-122"/>
              </a:rPr>
              <a:t>p</a:t>
            </a:r>
            <a:r>
              <a:rPr lang="en-US" altLang="zh-CN" sz="2300" dirty="0">
                <a:ea typeface="宋体" panose="02010600030101010101" pitchFamily="2" charset="-122"/>
              </a:rPr>
              <a:t> is a core point, a cluster is formed.</a:t>
            </a:r>
          </a:p>
          <a:p>
            <a:pPr lvl="1">
              <a:lnSpc>
                <a:spcPct val="120000"/>
              </a:lnSpc>
              <a:spcBef>
                <a:spcPct val="50000"/>
              </a:spcBef>
            </a:pPr>
            <a:r>
              <a:rPr lang="en-US" altLang="zh-CN" sz="2300" dirty="0">
                <a:ea typeface="宋体" panose="02010600030101010101" pitchFamily="2" charset="-122"/>
              </a:rPr>
              <a:t>If </a:t>
            </a:r>
            <a:r>
              <a:rPr lang="en-US" altLang="zh-CN" sz="2300" b="1" i="1" dirty="0">
                <a:ea typeface="宋体" panose="02010600030101010101" pitchFamily="2" charset="-122"/>
              </a:rPr>
              <a:t>p</a:t>
            </a:r>
            <a:r>
              <a:rPr lang="en-US" altLang="zh-CN" sz="2300" dirty="0">
                <a:ea typeface="宋体" panose="02010600030101010101" pitchFamily="2" charset="-122"/>
              </a:rPr>
              <a:t> is a border point, no points are density-reachable from </a:t>
            </a:r>
            <a:r>
              <a:rPr lang="en-US" altLang="zh-CN" sz="2300" b="1" i="1" dirty="0">
                <a:ea typeface="宋体" panose="02010600030101010101" pitchFamily="2" charset="-122"/>
              </a:rPr>
              <a:t>p</a:t>
            </a:r>
            <a:r>
              <a:rPr lang="en-US" altLang="zh-CN" sz="2300" dirty="0">
                <a:ea typeface="宋体" panose="02010600030101010101" pitchFamily="2" charset="-122"/>
              </a:rPr>
              <a:t> and DBSCAN visits the next point of the database.</a:t>
            </a:r>
          </a:p>
          <a:p>
            <a:pPr lvl="1">
              <a:lnSpc>
                <a:spcPct val="120000"/>
              </a:lnSpc>
              <a:spcBef>
                <a:spcPct val="50000"/>
              </a:spcBef>
            </a:pPr>
            <a:r>
              <a:rPr lang="en-US" altLang="zh-CN" sz="2300" dirty="0">
                <a:ea typeface="宋体" panose="02010600030101010101" pitchFamily="2" charset="-122"/>
              </a:rPr>
              <a:t>Continue the process until all of the points have been processed.</a:t>
            </a:r>
          </a:p>
        </p:txBody>
      </p:sp>
    </p:spTree>
    <p:extLst>
      <p:ext uri="{BB962C8B-B14F-4D97-AF65-F5344CB8AC3E}">
        <p14:creationId xmlns:p14="http://schemas.microsoft.com/office/powerpoint/2010/main" val="93454612"/>
      </p:ext>
    </p:extLst>
  </p:cSld>
  <p:clrMapOvr>
    <a:masterClrMapping/>
  </p:clrMapOvr>
  <p:transition>
    <p:strips dir="rd"/>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0402" name="Rectangle 2"/>
          <p:cNvSpPr>
            <a:spLocks noGrp="1" noChangeArrowheads="1"/>
          </p:cNvSpPr>
          <p:nvPr>
            <p:ph type="title"/>
          </p:nvPr>
        </p:nvSpPr>
        <p:spPr>
          <a:xfrm>
            <a:off x="609600" y="838200"/>
            <a:ext cx="7924800" cy="635000"/>
          </a:xfrm>
          <a:noFill/>
          <a:ln/>
        </p:spPr>
        <p:txBody>
          <a:bodyPr vert="horz" wrap="square" lIns="69056" tIns="34529" rIns="69056" bIns="34529" rtlCol="0" anchor="ctr">
            <a:normAutofit fontScale="90000"/>
          </a:bodyPr>
          <a:lstStyle/>
          <a:p>
            <a:r>
              <a:rPr lang="en-US" altLang="en-US" dirty="0"/>
              <a:t>Grid-Based Clustering Method </a:t>
            </a:r>
          </a:p>
        </p:txBody>
      </p:sp>
      <p:sp>
        <p:nvSpPr>
          <p:cNvPr id="1510403" name="Rectangle 3"/>
          <p:cNvSpPr>
            <a:spLocks noGrp="1" noChangeArrowheads="1"/>
          </p:cNvSpPr>
          <p:nvPr>
            <p:ph type="body" idx="1"/>
          </p:nvPr>
        </p:nvSpPr>
        <p:spPr>
          <a:xfrm>
            <a:off x="1657350" y="2000250"/>
            <a:ext cx="5829300" cy="3657600"/>
          </a:xfrm>
          <a:ln/>
        </p:spPr>
        <p:txBody>
          <a:bodyPr vert="horz" wrap="square" lIns="69056" tIns="34529" rIns="69056" bIns="34529" rtlCol="0">
            <a:normAutofit/>
          </a:bodyPr>
          <a:lstStyle/>
          <a:p>
            <a:pPr>
              <a:lnSpc>
                <a:spcPct val="120000"/>
              </a:lnSpc>
            </a:pPr>
            <a:r>
              <a:rPr lang="en-US" altLang="en-US" sz="1800" dirty="0"/>
              <a:t>Using multi-resolution grid data structure</a:t>
            </a:r>
          </a:p>
          <a:p>
            <a:pPr>
              <a:lnSpc>
                <a:spcPct val="120000"/>
              </a:lnSpc>
            </a:pPr>
            <a:r>
              <a:rPr lang="en-US" altLang="en-US" sz="1800" dirty="0"/>
              <a:t>Several interesting methods</a:t>
            </a:r>
          </a:p>
          <a:p>
            <a:pPr lvl="1">
              <a:lnSpc>
                <a:spcPct val="120000"/>
              </a:lnSpc>
            </a:pPr>
            <a:r>
              <a:rPr lang="en-US" altLang="en-US" dirty="0">
                <a:solidFill>
                  <a:schemeClr val="hlink"/>
                </a:solidFill>
              </a:rPr>
              <a:t>STING </a:t>
            </a:r>
            <a:r>
              <a:rPr lang="en-US" altLang="en-US" dirty="0"/>
              <a:t>(a </a:t>
            </a:r>
            <a:r>
              <a:rPr lang="en-US" altLang="en-US" dirty="0" err="1"/>
              <a:t>STatistical</a:t>
            </a:r>
            <a:r>
              <a:rPr lang="en-US" altLang="en-US" dirty="0"/>
              <a:t> </a:t>
            </a:r>
            <a:r>
              <a:rPr lang="en-US" altLang="en-US" dirty="0" err="1"/>
              <a:t>INformation</a:t>
            </a:r>
            <a:r>
              <a:rPr lang="en-US" altLang="en-US" dirty="0"/>
              <a:t> Grid approach) by Wang, Yang and </a:t>
            </a:r>
            <a:r>
              <a:rPr lang="en-US" altLang="en-US" dirty="0" err="1"/>
              <a:t>Muntz</a:t>
            </a:r>
            <a:r>
              <a:rPr lang="en-US" altLang="en-US" dirty="0"/>
              <a:t> (1997)</a:t>
            </a:r>
          </a:p>
          <a:p>
            <a:pPr lvl="1">
              <a:lnSpc>
                <a:spcPct val="110000"/>
              </a:lnSpc>
              <a:spcBef>
                <a:spcPct val="40000"/>
              </a:spcBef>
            </a:pPr>
            <a:r>
              <a:rPr lang="en-US" altLang="en-US" dirty="0" err="1">
                <a:solidFill>
                  <a:schemeClr val="hlink"/>
                </a:solidFill>
              </a:rPr>
              <a:t>WaveCluster</a:t>
            </a:r>
            <a:r>
              <a:rPr lang="en-US" altLang="en-US" dirty="0"/>
              <a:t> by </a:t>
            </a:r>
            <a:r>
              <a:rPr lang="en-US" altLang="en-US" dirty="0" err="1"/>
              <a:t>Sheikholeslami</a:t>
            </a:r>
            <a:r>
              <a:rPr lang="en-US" altLang="en-US" dirty="0"/>
              <a:t>, Chatterjee, and Zhang (VLDB’98)</a:t>
            </a:r>
          </a:p>
          <a:p>
            <a:pPr lvl="2">
              <a:lnSpc>
                <a:spcPct val="110000"/>
              </a:lnSpc>
              <a:spcBef>
                <a:spcPct val="40000"/>
              </a:spcBef>
            </a:pPr>
            <a:r>
              <a:rPr lang="en-US" altLang="en-US" dirty="0"/>
              <a:t>A multi-resolution clustering approach using wavelet method</a:t>
            </a:r>
          </a:p>
          <a:p>
            <a:pPr lvl="1">
              <a:lnSpc>
                <a:spcPct val="110000"/>
              </a:lnSpc>
              <a:spcBef>
                <a:spcPct val="40000"/>
              </a:spcBef>
            </a:pPr>
            <a:r>
              <a:rPr lang="en-US" altLang="zh-CN" dirty="0">
                <a:solidFill>
                  <a:schemeClr val="hlink"/>
                </a:solidFill>
                <a:ea typeface="宋体" panose="02010600030101010101" pitchFamily="2" charset="-122"/>
              </a:rPr>
              <a:t>CLIQUE</a:t>
            </a:r>
            <a:r>
              <a:rPr lang="en-US" altLang="zh-CN" dirty="0">
                <a:ea typeface="宋体" panose="02010600030101010101" pitchFamily="2" charset="-122"/>
              </a:rPr>
              <a:t>: Agrawal, et al. (SIGMOD</a:t>
            </a:r>
            <a:r>
              <a:rPr lang="en-US" altLang="zh-CN" dirty="0">
                <a:latin typeface="Times New Roman" panose="02020603050405020304" pitchFamily="18" charset="0"/>
                <a:ea typeface="宋体" panose="02010600030101010101" pitchFamily="2" charset="-122"/>
              </a:rPr>
              <a:t>’</a:t>
            </a:r>
            <a:r>
              <a:rPr lang="en-US" altLang="zh-CN" dirty="0">
                <a:ea typeface="宋体" panose="02010600030101010101" pitchFamily="2" charset="-122"/>
              </a:rPr>
              <a:t>98)</a:t>
            </a:r>
          </a:p>
          <a:p>
            <a:pPr lvl="1">
              <a:lnSpc>
                <a:spcPct val="120000"/>
              </a:lnSpc>
            </a:pPr>
            <a:endParaRPr lang="en-US" altLang="en-US" dirty="0"/>
          </a:p>
        </p:txBody>
      </p:sp>
    </p:spTree>
    <p:extLst>
      <p:ext uri="{BB962C8B-B14F-4D97-AF65-F5344CB8AC3E}">
        <p14:creationId xmlns:p14="http://schemas.microsoft.com/office/powerpoint/2010/main" val="4119490468"/>
      </p:ext>
    </p:extLst>
  </p:cSld>
  <p:clrMapOvr>
    <a:masterClrMapping/>
  </p:clrMapOvr>
  <p:transition>
    <p:strips dir="rd"/>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794" name="Rectangle 2"/>
          <p:cNvSpPr>
            <a:spLocks noGrp="1" noChangeArrowheads="1"/>
          </p:cNvSpPr>
          <p:nvPr>
            <p:ph type="title"/>
          </p:nvPr>
        </p:nvSpPr>
        <p:spPr>
          <a:xfrm>
            <a:off x="638175" y="914400"/>
            <a:ext cx="7924799" cy="685800"/>
          </a:xfrm>
        </p:spPr>
        <p:txBody>
          <a:bodyPr>
            <a:normAutofit fontScale="90000"/>
          </a:bodyPr>
          <a:lstStyle/>
          <a:p>
            <a:r>
              <a:rPr lang="en-US" altLang="en-US" dirty="0"/>
              <a:t>Model-Based Clustering Methods</a:t>
            </a:r>
          </a:p>
        </p:txBody>
      </p:sp>
      <p:sp>
        <p:nvSpPr>
          <p:cNvPr id="1569795" name="Rectangle 3"/>
          <p:cNvSpPr>
            <a:spLocks noGrp="1" noChangeArrowheads="1"/>
          </p:cNvSpPr>
          <p:nvPr>
            <p:ph type="body" idx="1"/>
          </p:nvPr>
        </p:nvSpPr>
        <p:spPr>
          <a:xfrm>
            <a:off x="1371600" y="1943101"/>
            <a:ext cx="6457950" cy="4154984"/>
          </a:xfrm>
        </p:spPr>
        <p:txBody>
          <a:bodyPr/>
          <a:lstStyle/>
          <a:p>
            <a:r>
              <a:rPr lang="en-US" altLang="en-US" sz="1800" dirty="0"/>
              <a:t>Attempt to optimize the fit between the data and some mathematical model</a:t>
            </a:r>
          </a:p>
          <a:p>
            <a:r>
              <a:rPr lang="en-US" altLang="en-US" sz="1800" dirty="0"/>
              <a:t>Statistical and AI approach</a:t>
            </a:r>
          </a:p>
          <a:p>
            <a:pPr lvl="1"/>
            <a:r>
              <a:rPr lang="en-US" altLang="en-US" dirty="0"/>
              <a:t>Conceptual clustering</a:t>
            </a:r>
          </a:p>
          <a:p>
            <a:pPr lvl="2"/>
            <a:r>
              <a:rPr lang="en-US" altLang="en-US" dirty="0"/>
              <a:t>A form of clustering in machine learning</a:t>
            </a:r>
          </a:p>
          <a:p>
            <a:pPr lvl="2"/>
            <a:r>
              <a:rPr lang="en-US" altLang="en-US" dirty="0"/>
              <a:t>Produces a classification scheme for a set of unlabeled objects</a:t>
            </a:r>
          </a:p>
          <a:p>
            <a:pPr lvl="2"/>
            <a:r>
              <a:rPr lang="en-US" altLang="en-US" dirty="0"/>
              <a:t>Finds characteristic description for each concept (class)</a:t>
            </a:r>
          </a:p>
          <a:p>
            <a:pPr lvl="1"/>
            <a:r>
              <a:rPr lang="en-US" altLang="en-US" dirty="0"/>
              <a:t>COBWEB (Fisher’87)</a:t>
            </a:r>
            <a:r>
              <a:rPr lang="en-US" altLang="en-US" sz="1500" dirty="0"/>
              <a:t> </a:t>
            </a:r>
          </a:p>
          <a:p>
            <a:pPr lvl="2"/>
            <a:r>
              <a:rPr lang="en-US" altLang="en-US" dirty="0"/>
              <a:t>A popular a simple method of incremental conceptual learning</a:t>
            </a:r>
          </a:p>
          <a:p>
            <a:pPr lvl="2"/>
            <a:r>
              <a:rPr lang="en-US" altLang="en-US" dirty="0"/>
              <a:t>Creates a hierarchical clustering in the form of a </a:t>
            </a:r>
            <a:r>
              <a:rPr lang="en-US" altLang="en-US" dirty="0">
                <a:solidFill>
                  <a:schemeClr val="hlink"/>
                </a:solidFill>
              </a:rPr>
              <a:t>classification tree</a:t>
            </a:r>
          </a:p>
          <a:p>
            <a:pPr lvl="2"/>
            <a:r>
              <a:rPr lang="en-US" altLang="en-US" dirty="0"/>
              <a:t>Each node refers to a concept and contains a probabilistic description of that concept</a:t>
            </a:r>
          </a:p>
        </p:txBody>
      </p:sp>
    </p:spTree>
    <p:extLst>
      <p:ext uri="{BB962C8B-B14F-4D97-AF65-F5344CB8AC3E}">
        <p14:creationId xmlns:p14="http://schemas.microsoft.com/office/powerpoint/2010/main" val="4025529520"/>
      </p:ext>
    </p:extLst>
  </p:cSld>
  <p:clrMapOvr>
    <a:masterClrMapping/>
  </p:clrMapOvr>
  <p:transition>
    <p:wipe dir="d"/>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6517132" cy="615553"/>
          </a:xfrm>
        </p:spPr>
        <p:txBody>
          <a:bodyPr/>
          <a:lstStyle/>
          <a:p>
            <a:r>
              <a:rPr lang="en-US" dirty="0"/>
              <a:t>Information extraction (IE)</a:t>
            </a:r>
            <a:r>
              <a:rPr lang="en-US" dirty="0">
                <a:solidFill>
                  <a:srgbClr val="525960"/>
                </a:solidFill>
                <a:latin typeface="-apple-system"/>
              </a:rPr>
              <a:t> </a:t>
            </a:r>
            <a:endParaRPr lang="en-US" dirty="0"/>
          </a:p>
        </p:txBody>
      </p:sp>
      <p:sp>
        <p:nvSpPr>
          <p:cNvPr id="3" name="Rectangle 2"/>
          <p:cNvSpPr/>
          <p:nvPr/>
        </p:nvSpPr>
        <p:spPr>
          <a:xfrm>
            <a:off x="762000" y="1720840"/>
            <a:ext cx="7772400" cy="458074"/>
          </a:xfrm>
          <a:prstGeom prst="rect">
            <a:avLst/>
          </a:prstGeom>
        </p:spPr>
        <p:txBody>
          <a:bodyPr wrap="square">
            <a:spAutoFit/>
          </a:bodyPr>
          <a:lstStyle/>
          <a:p>
            <a:pPr algn="just">
              <a:lnSpc>
                <a:spcPct val="150000"/>
              </a:lnSpc>
            </a:pPr>
            <a:endParaRPr lang="en-US"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flipH="1">
            <a:off x="645668" y="1973010"/>
            <a:ext cx="77724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The task of </a:t>
            </a:r>
            <a:r>
              <a:rPr kumimoji="0" lang="en-US" altLang="en-US" sz="2000" b="1"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Information Extraction (IE)</a:t>
            </a:r>
            <a:r>
              <a:rPr kumimoji="0" lang="en-US" altLang="en-US" sz="2000" b="0"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 involves </a:t>
            </a:r>
            <a:r>
              <a:rPr kumimoji="0" lang="en-US" altLang="en-US" sz="2000" b="1"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extracting meaningful information from unstructured text data</a:t>
            </a:r>
            <a:r>
              <a:rPr kumimoji="0" lang="en-US" altLang="en-US" sz="2000" b="0"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 and presenting it </a:t>
            </a:r>
            <a:r>
              <a:rPr kumimoji="0" lang="en-US" altLang="en-US" sz="2000" b="1"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in a structured format</a:t>
            </a:r>
            <a:r>
              <a:rPr kumimoji="0" lang="en-US" altLang="en-US" sz="2000" b="0"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Using </a:t>
            </a:r>
            <a:r>
              <a:rPr kumimoji="0" lang="en-US" altLang="en-US" sz="2000" b="1"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information extraction</a:t>
            </a:r>
            <a:r>
              <a:rPr kumimoji="0" lang="en-US" altLang="en-US" sz="2000" b="0"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 we can </a:t>
            </a:r>
            <a:r>
              <a:rPr kumimoji="0" lang="en-US" altLang="en-US" sz="2000" b="1"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retrieve pre-defined information </a:t>
            </a:r>
            <a:r>
              <a:rPr kumimoji="0" lang="en-US" altLang="en-US" sz="2000" b="0"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such as the </a:t>
            </a:r>
            <a:r>
              <a:rPr kumimoji="0" lang="en-US" altLang="en-US" sz="2000" b="1"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name of a person</a:t>
            </a:r>
            <a:r>
              <a:rPr kumimoji="0" lang="en-US" altLang="en-US" sz="2000" b="0"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location of an organization</a:t>
            </a:r>
            <a:r>
              <a:rPr kumimoji="0" lang="en-US" altLang="en-US" sz="2000" b="0"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 or </a:t>
            </a:r>
            <a:r>
              <a:rPr kumimoji="0" lang="en-US" altLang="en-US" sz="2000" b="1"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identify a relation between entities</a:t>
            </a:r>
            <a:r>
              <a:rPr kumimoji="0" lang="en-US" altLang="en-US" sz="2000" b="0" i="0" u="none" strike="noStrike" cap="none" normalizeH="0" baseline="0" dirty="0" smtClean="0">
                <a:ln>
                  <a:noFill/>
                </a:ln>
                <a:solidFill>
                  <a:srgbClr val="222222"/>
                </a:solidFill>
                <a:effectLst/>
                <a:latin typeface="Times New Roman" panose="02020603050405020304" pitchFamily="18" charset="0"/>
                <a:cs typeface="Times New Roman" panose="02020603050405020304" pitchFamily="18" charset="0"/>
              </a:rPr>
              <a:t>, and save this information in a structured format such as a database.</a:t>
            </a: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86321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9403" y="914400"/>
            <a:ext cx="5486400" cy="707886"/>
          </a:xfrm>
          <a:prstGeom prst="rect">
            <a:avLst/>
          </a:prstGeom>
          <a:noFill/>
        </p:spPr>
        <p:txBody>
          <a:bodyPr wrap="square" rtlCol="0">
            <a:spAutoFit/>
          </a:bodyPr>
          <a:lstStyle/>
          <a:p>
            <a:r>
              <a:rPr lang="en-US" sz="4000" b="1" spc="-10" dirty="0">
                <a:solidFill>
                  <a:srgbClr val="C00000"/>
                </a:solidFill>
                <a:latin typeface="Bookman Uralic"/>
                <a:cs typeface="Bookman Uralic"/>
              </a:rPr>
              <a:t>Example</a:t>
            </a:r>
          </a:p>
        </p:txBody>
      </p:sp>
      <p:sp>
        <p:nvSpPr>
          <p:cNvPr id="2" name="TextBox 1"/>
          <p:cNvSpPr txBox="1"/>
          <p:nvPr/>
        </p:nvSpPr>
        <p:spPr>
          <a:xfrm>
            <a:off x="5410200" y="1905000"/>
            <a:ext cx="3505200" cy="338554"/>
          </a:xfrm>
          <a:prstGeom prst="rect">
            <a:avLst/>
          </a:prstGeom>
          <a:noFill/>
        </p:spPr>
        <p:txBody>
          <a:bodyPr wrap="square" rtlCol="0">
            <a:spAutoFit/>
          </a:bodyPr>
          <a:lstStyle/>
          <a:p>
            <a:endParaRPr lang="en-US" sz="1600" b="1" dirty="0"/>
          </a:p>
        </p:txBody>
      </p:sp>
      <p:sp>
        <p:nvSpPr>
          <p:cNvPr id="4" name="Rectangle 3"/>
          <p:cNvSpPr/>
          <p:nvPr/>
        </p:nvSpPr>
        <p:spPr>
          <a:xfrm>
            <a:off x="499403" y="2052468"/>
            <a:ext cx="8229600" cy="3693319"/>
          </a:xfrm>
          <a:prstGeom prst="rect">
            <a:avLst/>
          </a:prstGeom>
        </p:spPr>
        <p:txBody>
          <a:bodyPr wrap="square">
            <a:spAutoFit/>
          </a:bodyPr>
          <a:lstStyle/>
          <a:p>
            <a:pPr algn="just" fontAlgn="base"/>
            <a:r>
              <a:rPr lang="en-US" b="1" dirty="0">
                <a:latin typeface="Times New Roman" panose="02020603050405020304" pitchFamily="18" charset="0"/>
                <a:cs typeface="Times New Roman" panose="02020603050405020304" pitchFamily="18" charset="0"/>
              </a:rPr>
              <a:t>Structured data</a:t>
            </a:r>
            <a:r>
              <a:rPr lang="en-US" dirty="0">
                <a:latin typeface="Times New Roman" panose="02020603050405020304" pitchFamily="18" charset="0"/>
                <a:cs typeface="Times New Roman" panose="02020603050405020304" pitchFamily="18" charset="0"/>
              </a:rPr>
              <a:t>: This data is standardized into a tabular format with numerous rows and columns, making it easier to store and process for analysis and machine learning algorithms. Structured data can include inputs such as names, addresses, and phone numbers</a:t>
            </a:r>
            <a:r>
              <a:rPr lang="en-US" dirty="0" smtClean="0">
                <a:latin typeface="Times New Roman" panose="02020603050405020304" pitchFamily="18" charset="0"/>
                <a:cs typeface="Times New Roman" panose="02020603050405020304" pitchFamily="18" charset="0"/>
              </a:rPr>
              <a:t>.</a:t>
            </a:r>
          </a:p>
          <a:p>
            <a:pPr algn="just" fontAlgn="base"/>
            <a:endParaRPr lang="en-US" dirty="0">
              <a:latin typeface="Times New Roman" panose="02020603050405020304" pitchFamily="18" charset="0"/>
              <a:cs typeface="Times New Roman" panose="02020603050405020304" pitchFamily="18" charset="0"/>
            </a:endParaRPr>
          </a:p>
          <a:p>
            <a:pPr algn="just" fontAlgn="base"/>
            <a:r>
              <a:rPr lang="en-US" b="1" dirty="0">
                <a:latin typeface="Times New Roman" panose="02020603050405020304" pitchFamily="18" charset="0"/>
                <a:cs typeface="Times New Roman" panose="02020603050405020304" pitchFamily="18" charset="0"/>
              </a:rPr>
              <a:t>Unstructured data</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This data does not have a predefined data format. It can include text from sources, like social media or product reviews, or rich media formats like, video and audio files</a:t>
            </a:r>
            <a:r>
              <a:rPr lang="en-US" dirty="0" smtClean="0">
                <a:latin typeface="Times New Roman" panose="02020603050405020304" pitchFamily="18" charset="0"/>
                <a:cs typeface="Times New Roman" panose="02020603050405020304" pitchFamily="18" charset="0"/>
              </a:rPr>
              <a:t>.</a:t>
            </a:r>
          </a:p>
          <a:p>
            <a:pPr algn="just" fontAlgn="base"/>
            <a:endParaRPr lang="en-US" dirty="0">
              <a:latin typeface="Times New Roman" panose="02020603050405020304" pitchFamily="18" charset="0"/>
              <a:cs typeface="Times New Roman" panose="02020603050405020304" pitchFamily="18" charset="0"/>
            </a:endParaRPr>
          </a:p>
          <a:p>
            <a:pPr algn="just" fontAlgn="base"/>
            <a:r>
              <a:rPr lang="en-US" b="1" dirty="0">
                <a:latin typeface="Times New Roman" panose="02020603050405020304" pitchFamily="18" charset="0"/>
                <a:cs typeface="Times New Roman" panose="02020603050405020304" pitchFamily="18" charset="0"/>
              </a:rPr>
              <a:t>Semi-structured data</a:t>
            </a:r>
            <a:r>
              <a:rPr lang="en-US" dirty="0">
                <a:latin typeface="Times New Roman" panose="02020603050405020304" pitchFamily="18" charset="0"/>
                <a:cs typeface="Times New Roman" panose="02020603050405020304" pitchFamily="18" charset="0"/>
              </a:rPr>
              <a:t>: As the name suggests, this data is a blend between structured and unstructured data formats. While it has some organization, it doesn’t have enough structure to meet the requirements of a relational database. Examples of semi-structured data include XML, JSON and HTML files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63799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r>
              <a:rPr lang="en-US" dirty="0" smtClean="0"/>
              <a:t>Example</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265595333"/>
              </p:ext>
            </p:extLst>
          </p:nvPr>
        </p:nvGraphicFramePr>
        <p:xfrm>
          <a:off x="762000" y="1828800"/>
          <a:ext cx="8000999" cy="4114800"/>
        </p:xfrm>
        <a:graphic>
          <a:graphicData uri="http://schemas.openxmlformats.org/presentationml/2006/ole">
            <mc:AlternateContent xmlns:mc="http://schemas.openxmlformats.org/markup-compatibility/2006">
              <mc:Choice xmlns:v="urn:schemas-microsoft-com:vml" Requires="v">
                <p:oleObj spid="_x0000_s39093" r:id="rId3" imgW="6810480" imgH="1638360" progId="">
                  <p:embed/>
                </p:oleObj>
              </mc:Choice>
              <mc:Fallback>
                <p:oleObj r:id="rId3" imgW="6810480" imgH="1638360" progId="">
                  <p:embed/>
                  <p:pic>
                    <p:nvPicPr>
                      <p:cNvPr id="0" name=""/>
                      <p:cNvPicPr/>
                      <p:nvPr/>
                    </p:nvPicPr>
                    <p:blipFill>
                      <a:blip r:embed="rId4"/>
                      <a:stretch>
                        <a:fillRect/>
                      </a:stretch>
                    </p:blipFill>
                    <p:spPr>
                      <a:xfrm>
                        <a:off x="762000" y="1828800"/>
                        <a:ext cx="8000999" cy="4114800"/>
                      </a:xfrm>
                      <a:prstGeom prst="rect">
                        <a:avLst/>
                      </a:prstGeom>
                    </p:spPr>
                  </p:pic>
                </p:oleObj>
              </mc:Fallback>
            </mc:AlternateContent>
          </a:graphicData>
        </a:graphic>
      </p:graphicFrame>
    </p:spTree>
    <p:extLst>
      <p:ext uri="{BB962C8B-B14F-4D97-AF65-F5344CB8AC3E}">
        <p14:creationId xmlns:p14="http://schemas.microsoft.com/office/powerpoint/2010/main" val="156674292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r>
              <a:rPr lang="en-US" dirty="0" err="1" smtClean="0"/>
              <a:t>Cont</a:t>
            </a:r>
            <a:r>
              <a:rPr lang="en-US" dirty="0" smtClean="0"/>
              <a:t> ..</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937566411"/>
              </p:ext>
            </p:extLst>
          </p:nvPr>
        </p:nvGraphicFramePr>
        <p:xfrm>
          <a:off x="328613" y="1752601"/>
          <a:ext cx="8486775" cy="4343400"/>
        </p:xfrm>
        <a:graphic>
          <a:graphicData uri="http://schemas.openxmlformats.org/presentationml/2006/ole">
            <mc:AlternateContent xmlns:mc="http://schemas.openxmlformats.org/markup-compatibility/2006">
              <mc:Choice xmlns:v="urn:schemas-microsoft-com:vml" Requires="v">
                <p:oleObj spid="_x0000_s40114" r:id="rId3" imgW="8486640" imgH="3000240" progId="">
                  <p:embed/>
                </p:oleObj>
              </mc:Choice>
              <mc:Fallback>
                <p:oleObj r:id="rId3" imgW="8486640" imgH="3000240" progId="">
                  <p:embed/>
                  <p:pic>
                    <p:nvPicPr>
                      <p:cNvPr id="0" name=""/>
                      <p:cNvPicPr/>
                      <p:nvPr/>
                    </p:nvPicPr>
                    <p:blipFill>
                      <a:blip r:embed="rId4"/>
                      <a:stretch>
                        <a:fillRect/>
                      </a:stretch>
                    </p:blipFill>
                    <p:spPr>
                      <a:xfrm>
                        <a:off x="328613" y="1752601"/>
                        <a:ext cx="8486775" cy="4343400"/>
                      </a:xfrm>
                      <a:prstGeom prst="rect">
                        <a:avLst/>
                      </a:prstGeom>
                    </p:spPr>
                  </p:pic>
                </p:oleObj>
              </mc:Fallback>
            </mc:AlternateContent>
          </a:graphicData>
        </a:graphic>
      </p:graphicFrame>
    </p:spTree>
    <p:extLst>
      <p:ext uri="{BB962C8B-B14F-4D97-AF65-F5344CB8AC3E}">
        <p14:creationId xmlns:p14="http://schemas.microsoft.com/office/powerpoint/2010/main" val="367223469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304801"/>
            <a:ext cx="7964932" cy="1143000"/>
          </a:xfrm>
        </p:spPr>
        <p:txBody>
          <a:bodyPr/>
          <a:lstStyle/>
          <a:p>
            <a:r>
              <a:rPr lang="en-US" dirty="0"/>
              <a:t>How does Information Extraction work?</a:t>
            </a:r>
            <a:br>
              <a:rPr lang="en-US" dirty="0"/>
            </a:br>
            <a:endParaRPr lang="en-US" dirty="0"/>
          </a:p>
        </p:txBody>
      </p:sp>
      <p:sp>
        <p:nvSpPr>
          <p:cNvPr id="3" name="Rectangle 2"/>
          <p:cNvSpPr/>
          <p:nvPr/>
        </p:nvSpPr>
        <p:spPr>
          <a:xfrm>
            <a:off x="632968" y="1828800"/>
            <a:ext cx="8003032" cy="4039567"/>
          </a:xfrm>
          <a:prstGeom prst="rect">
            <a:avLst/>
          </a:prstGeom>
        </p:spPr>
        <p:txBody>
          <a:bodyPr wrap="square">
            <a:spAutoFit/>
          </a:bodyPr>
          <a:lstStyle/>
          <a:p>
            <a:pPr algn="just">
              <a:lnSpc>
                <a:spcPct val="150000"/>
              </a:lnSpc>
            </a:pPr>
            <a:r>
              <a:rPr lang="en-US" sz="1900" dirty="0">
                <a:latin typeface="Times New Roman" panose="02020603050405020304" pitchFamily="18" charset="0"/>
                <a:cs typeface="Times New Roman" panose="02020603050405020304" pitchFamily="18" charset="0"/>
              </a:rPr>
              <a:t>We all know that sentences are made up of words belonging to different </a:t>
            </a:r>
            <a:r>
              <a:rPr lang="en-US" sz="1900" b="1" dirty="0">
                <a:latin typeface="Times New Roman" panose="02020603050405020304" pitchFamily="18" charset="0"/>
                <a:cs typeface="Times New Roman" panose="02020603050405020304" pitchFamily="18" charset="0"/>
              </a:rPr>
              <a:t>Parts of Speech (POS)</a:t>
            </a:r>
            <a:r>
              <a:rPr lang="en-US" sz="1900" dirty="0">
                <a:latin typeface="Times New Roman" panose="02020603050405020304" pitchFamily="18" charset="0"/>
                <a:cs typeface="Times New Roman" panose="02020603050405020304" pitchFamily="18" charset="0"/>
              </a:rPr>
              <a:t>. There are eight different </a:t>
            </a:r>
            <a:r>
              <a:rPr lang="en-US" sz="1900" b="1" dirty="0">
                <a:latin typeface="Times New Roman" panose="02020603050405020304" pitchFamily="18" charset="0"/>
                <a:cs typeface="Times New Roman" panose="02020603050405020304" pitchFamily="18" charset="0"/>
              </a:rPr>
              <a:t>POS</a:t>
            </a:r>
            <a:r>
              <a:rPr lang="en-US" sz="1900" dirty="0">
                <a:latin typeface="Times New Roman" panose="02020603050405020304" pitchFamily="18" charset="0"/>
                <a:cs typeface="Times New Roman" panose="02020603050405020304" pitchFamily="18" charset="0"/>
              </a:rPr>
              <a:t> in the English language: </a:t>
            </a:r>
            <a:r>
              <a:rPr lang="en-US" sz="1900" b="1" dirty="0">
                <a:latin typeface="Times New Roman" panose="02020603050405020304" pitchFamily="18" charset="0"/>
                <a:cs typeface="Times New Roman" panose="02020603050405020304" pitchFamily="18" charset="0"/>
              </a:rPr>
              <a:t>noun, pronoun, verb, adjective, adverb, preposition, conjunction,</a:t>
            </a:r>
            <a:r>
              <a:rPr lang="en-US" sz="1900" dirty="0">
                <a:latin typeface="Times New Roman" panose="02020603050405020304" pitchFamily="18" charset="0"/>
                <a:cs typeface="Times New Roman" panose="02020603050405020304" pitchFamily="18" charset="0"/>
              </a:rPr>
              <a:t> and </a:t>
            </a:r>
            <a:r>
              <a:rPr lang="en-US" sz="1900" b="1" dirty="0">
                <a:latin typeface="Times New Roman" panose="02020603050405020304" pitchFamily="18" charset="0"/>
                <a:cs typeface="Times New Roman" panose="02020603050405020304" pitchFamily="18" charset="0"/>
              </a:rPr>
              <a:t>intersection</a:t>
            </a:r>
            <a:r>
              <a:rPr lang="en-US" sz="1900" dirty="0" smtClean="0">
                <a:latin typeface="Times New Roman" panose="02020603050405020304" pitchFamily="18" charset="0"/>
                <a:cs typeface="Times New Roman" panose="02020603050405020304" pitchFamily="18" charset="0"/>
              </a:rPr>
              <a:t>.</a:t>
            </a:r>
          </a:p>
          <a:p>
            <a:pPr algn="just">
              <a:lnSpc>
                <a:spcPct val="150000"/>
              </a:lnSpc>
            </a:pPr>
            <a:endParaRPr lang="en-US" sz="1900" dirty="0">
              <a:latin typeface="Times New Roman" panose="02020603050405020304" pitchFamily="18" charset="0"/>
              <a:cs typeface="Times New Roman" panose="02020603050405020304" pitchFamily="18" charset="0"/>
            </a:endParaRPr>
          </a:p>
          <a:p>
            <a:pPr algn="just">
              <a:lnSpc>
                <a:spcPct val="150000"/>
              </a:lnSpc>
            </a:pPr>
            <a:r>
              <a:rPr lang="en-US" sz="1900" dirty="0">
                <a:latin typeface="Times New Roman" panose="02020603050405020304" pitchFamily="18" charset="0"/>
                <a:cs typeface="Times New Roman" panose="02020603050405020304" pitchFamily="18" charset="0"/>
              </a:rPr>
              <a:t>The POS determines how a specific word functions in meaning in a given sentence. For example, take the word “right”. In the sentence, “</a:t>
            </a:r>
            <a:r>
              <a:rPr lang="en-US" sz="1900" b="1" dirty="0">
                <a:latin typeface="Times New Roman" panose="02020603050405020304" pitchFamily="18" charset="0"/>
                <a:cs typeface="Times New Roman" panose="02020603050405020304" pitchFamily="18" charset="0"/>
              </a:rPr>
              <a:t>The boy was awarded chocolate for giving the right answer</a:t>
            </a:r>
            <a:r>
              <a:rPr lang="en-US" sz="1900" dirty="0">
                <a:latin typeface="Times New Roman" panose="02020603050405020304" pitchFamily="18" charset="0"/>
                <a:cs typeface="Times New Roman" panose="02020603050405020304" pitchFamily="18" charset="0"/>
              </a:rPr>
              <a:t>”, </a:t>
            </a:r>
            <a:r>
              <a:rPr lang="en-US" sz="1900" b="1" dirty="0">
                <a:latin typeface="Times New Roman" panose="02020603050405020304" pitchFamily="18" charset="0"/>
                <a:cs typeface="Times New Roman" panose="02020603050405020304" pitchFamily="18" charset="0"/>
              </a:rPr>
              <a:t>“right</a:t>
            </a:r>
            <a:r>
              <a:rPr lang="en-US" sz="1900" dirty="0">
                <a:latin typeface="Times New Roman" panose="02020603050405020304" pitchFamily="18" charset="0"/>
                <a:cs typeface="Times New Roman" panose="02020603050405020304" pitchFamily="18" charset="0"/>
              </a:rPr>
              <a:t>” is used as an </a:t>
            </a:r>
            <a:r>
              <a:rPr lang="en-US" sz="1900" b="1" dirty="0">
                <a:latin typeface="Times New Roman" panose="02020603050405020304" pitchFamily="18" charset="0"/>
                <a:cs typeface="Times New Roman" panose="02020603050405020304" pitchFamily="18" charset="0"/>
              </a:rPr>
              <a:t>adjective. </a:t>
            </a:r>
            <a:r>
              <a:rPr lang="en-US" sz="1900" dirty="0">
                <a:latin typeface="Times New Roman" panose="02020603050405020304" pitchFamily="18" charset="0"/>
                <a:cs typeface="Times New Roman" panose="02020603050405020304" pitchFamily="18" charset="0"/>
              </a:rPr>
              <a:t>Whereas, in the sentence, “</a:t>
            </a:r>
            <a:r>
              <a:rPr lang="en-US" sz="1900" b="1" dirty="0">
                <a:latin typeface="Times New Roman" panose="02020603050405020304" pitchFamily="18" charset="0"/>
                <a:cs typeface="Times New Roman" panose="02020603050405020304" pitchFamily="18" charset="0"/>
              </a:rPr>
              <a:t>You have the right to say whatever you want</a:t>
            </a:r>
            <a:r>
              <a:rPr lang="en-US" sz="1900" dirty="0">
                <a:latin typeface="Times New Roman" panose="02020603050405020304" pitchFamily="18" charset="0"/>
                <a:cs typeface="Times New Roman" panose="02020603050405020304" pitchFamily="18" charset="0"/>
              </a:rPr>
              <a:t>”, </a:t>
            </a:r>
            <a:r>
              <a:rPr lang="en-US" sz="1900" b="1" dirty="0">
                <a:latin typeface="Times New Roman" panose="02020603050405020304" pitchFamily="18" charset="0"/>
                <a:cs typeface="Times New Roman" panose="02020603050405020304" pitchFamily="18" charset="0"/>
              </a:rPr>
              <a:t>“right” </a:t>
            </a:r>
            <a:r>
              <a:rPr lang="en-US" sz="1900" dirty="0">
                <a:latin typeface="Times New Roman" panose="02020603050405020304" pitchFamily="18" charset="0"/>
                <a:cs typeface="Times New Roman" panose="02020603050405020304" pitchFamily="18" charset="0"/>
              </a:rPr>
              <a:t>is treated as a </a:t>
            </a:r>
            <a:r>
              <a:rPr lang="en-US" sz="1900" b="1" dirty="0">
                <a:latin typeface="Times New Roman" panose="02020603050405020304" pitchFamily="18" charset="0"/>
                <a:cs typeface="Times New Roman" panose="02020603050405020304" pitchFamily="18" charset="0"/>
              </a:rPr>
              <a:t>noun</a:t>
            </a:r>
            <a:r>
              <a:rPr lang="en-US" sz="1900" dirty="0">
                <a:latin typeface="Times New Roman" panose="02020603050405020304" pitchFamily="18" charset="0"/>
                <a:cs typeface="Times New Roman" panose="02020603050405020304" pitchFamily="18" charset="0"/>
              </a:rPr>
              <a:t>.</a:t>
            </a:r>
            <a:endParaRPr lang="en-US" sz="19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892473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914400"/>
            <a:ext cx="8231632" cy="584775"/>
          </a:xfrm>
        </p:spPr>
        <p:txBody>
          <a:bodyPr/>
          <a:lstStyle/>
          <a:p>
            <a:r>
              <a:rPr lang="en-US" sz="3800" dirty="0"/>
              <a:t>Information Extraction </a:t>
            </a:r>
            <a:r>
              <a:rPr lang="en-US" sz="3800" dirty="0" smtClean="0"/>
              <a:t>Architecture</a:t>
            </a:r>
            <a:endParaRPr lang="en-US" sz="3800" dirty="0"/>
          </a:p>
        </p:txBody>
      </p:sp>
      <p:sp>
        <p:nvSpPr>
          <p:cNvPr id="3" name="Rectangle 2"/>
          <p:cNvSpPr/>
          <p:nvPr/>
        </p:nvSpPr>
        <p:spPr>
          <a:xfrm>
            <a:off x="608154" y="1535517"/>
            <a:ext cx="7964932" cy="4708981"/>
          </a:xfrm>
          <a:prstGeom prst="rect">
            <a:avLst/>
          </a:prstGeom>
        </p:spPr>
        <p:txBody>
          <a:bodyPr wrap="square">
            <a:spAutoFit/>
          </a:bodyPr>
          <a:lstStyle/>
          <a:p>
            <a:pPr algn="just">
              <a:lnSpc>
                <a:spcPct val="150000"/>
              </a:lnSpc>
            </a:pPr>
            <a:r>
              <a:rPr lang="en-US" sz="2000" dirty="0" smtClean="0">
                <a:solidFill>
                  <a:srgbClr val="000000"/>
                </a:solidFill>
                <a:latin typeface="Times New Roman" panose="02020603050405020304" pitchFamily="18" charset="0"/>
              </a:rPr>
              <a:t>Shows </a:t>
            </a:r>
            <a:r>
              <a:rPr lang="en-US" sz="2000" dirty="0">
                <a:solidFill>
                  <a:srgbClr val="000000"/>
                </a:solidFill>
                <a:latin typeface="Times New Roman" panose="02020603050405020304" pitchFamily="18" charset="0"/>
              </a:rPr>
              <a:t>the architecture for a simple information extraction system. </a:t>
            </a:r>
            <a:r>
              <a:rPr lang="en-US" sz="2000" dirty="0" smtClean="0">
                <a:solidFill>
                  <a:srgbClr val="000000"/>
                </a:solidFill>
                <a:latin typeface="Times New Roman" panose="02020603050405020304" pitchFamily="18" charset="0"/>
              </a:rPr>
              <a:t>first</a:t>
            </a:r>
            <a:r>
              <a:rPr lang="en-US" sz="2000" dirty="0">
                <a:solidFill>
                  <a:srgbClr val="000000"/>
                </a:solidFill>
                <a:latin typeface="Times New Roman" panose="02020603050405020304" pitchFamily="18" charset="0"/>
              </a:rPr>
              <a:t>, the raw text of the </a:t>
            </a:r>
            <a:r>
              <a:rPr lang="en-US" sz="2000" b="1" dirty="0">
                <a:solidFill>
                  <a:srgbClr val="000000"/>
                </a:solidFill>
                <a:latin typeface="Times New Roman" panose="02020603050405020304" pitchFamily="18" charset="0"/>
              </a:rPr>
              <a:t>document is split into sentences using a sentence </a:t>
            </a:r>
            <a:r>
              <a:rPr lang="en-US" sz="2000" b="1" dirty="0" smtClean="0">
                <a:solidFill>
                  <a:srgbClr val="000000"/>
                </a:solidFill>
                <a:latin typeface="Times New Roman" panose="02020603050405020304" pitchFamily="18" charset="0"/>
              </a:rPr>
              <a:t>segmenter</a:t>
            </a:r>
            <a:r>
              <a:rPr lang="en-US" sz="2000" dirty="0" smtClean="0">
                <a:solidFill>
                  <a:srgbClr val="000000"/>
                </a:solidFill>
                <a:latin typeface="Times New Roman" panose="02020603050405020304" pitchFamily="18" charset="0"/>
              </a:rPr>
              <a:t>, </a:t>
            </a:r>
            <a:r>
              <a:rPr lang="en-US" sz="2000" dirty="0">
                <a:solidFill>
                  <a:srgbClr val="000000"/>
                </a:solidFill>
                <a:latin typeface="Times New Roman" panose="02020603050405020304" pitchFamily="18" charset="0"/>
              </a:rPr>
              <a:t>and each </a:t>
            </a:r>
            <a:r>
              <a:rPr lang="en-US" sz="2000" b="1" dirty="0">
                <a:solidFill>
                  <a:srgbClr val="000000"/>
                </a:solidFill>
                <a:latin typeface="Times New Roman" panose="02020603050405020304" pitchFamily="18" charset="0"/>
              </a:rPr>
              <a:t>sentence is further subdivided into words using a tokenizer. </a:t>
            </a:r>
            <a:endParaRPr lang="en-US" sz="2000" b="1" dirty="0" smtClean="0">
              <a:solidFill>
                <a:srgbClr val="000000"/>
              </a:solidFill>
              <a:latin typeface="Times New Roman" panose="02020603050405020304" pitchFamily="18" charset="0"/>
            </a:endParaRPr>
          </a:p>
          <a:p>
            <a:pPr algn="just">
              <a:lnSpc>
                <a:spcPct val="150000"/>
              </a:lnSpc>
            </a:pPr>
            <a:endParaRPr lang="en-US" sz="2000" dirty="0">
              <a:solidFill>
                <a:srgbClr val="000000"/>
              </a:solidFill>
              <a:latin typeface="Times New Roman" panose="02020603050405020304" pitchFamily="18" charset="0"/>
            </a:endParaRPr>
          </a:p>
          <a:p>
            <a:pPr algn="just">
              <a:lnSpc>
                <a:spcPct val="150000"/>
              </a:lnSpc>
            </a:pPr>
            <a:r>
              <a:rPr lang="en-US" sz="2000" dirty="0" smtClean="0">
                <a:solidFill>
                  <a:srgbClr val="000000"/>
                </a:solidFill>
                <a:latin typeface="Times New Roman" panose="02020603050405020304" pitchFamily="18" charset="0"/>
              </a:rPr>
              <a:t>Next</a:t>
            </a:r>
            <a:r>
              <a:rPr lang="en-US" sz="2000" dirty="0">
                <a:solidFill>
                  <a:srgbClr val="000000"/>
                </a:solidFill>
                <a:latin typeface="Times New Roman" panose="02020603050405020304" pitchFamily="18" charset="0"/>
              </a:rPr>
              <a:t>, each </a:t>
            </a:r>
            <a:r>
              <a:rPr lang="en-US" sz="2000" b="1" dirty="0">
                <a:solidFill>
                  <a:srgbClr val="000000"/>
                </a:solidFill>
                <a:latin typeface="Times New Roman" panose="02020603050405020304" pitchFamily="18" charset="0"/>
              </a:rPr>
              <a:t>sentence is tagged with part-of-speech tags</a:t>
            </a:r>
            <a:r>
              <a:rPr lang="en-US" sz="2000" dirty="0">
                <a:solidFill>
                  <a:srgbClr val="000000"/>
                </a:solidFill>
                <a:latin typeface="Times New Roman" panose="02020603050405020304" pitchFamily="18" charset="0"/>
              </a:rPr>
              <a:t>, which will prove very helpful in the next step, </a:t>
            </a:r>
            <a:r>
              <a:rPr lang="en-US" sz="2000" b="1" dirty="0">
                <a:solidFill>
                  <a:srgbClr val="000000"/>
                </a:solidFill>
                <a:latin typeface="Times New Roman" panose="02020603050405020304" pitchFamily="18" charset="0"/>
              </a:rPr>
              <a:t>named entity detection</a:t>
            </a:r>
            <a:r>
              <a:rPr lang="en-US" sz="2000" dirty="0">
                <a:solidFill>
                  <a:srgbClr val="000000"/>
                </a:solidFill>
                <a:latin typeface="Times New Roman" panose="02020603050405020304" pitchFamily="18" charset="0"/>
              </a:rPr>
              <a:t>. In this step, we search for mentions of potentially interesting entities in each sentence. Finally, we use </a:t>
            </a:r>
            <a:r>
              <a:rPr lang="en-US" sz="2000" b="1" dirty="0">
                <a:solidFill>
                  <a:srgbClr val="000000"/>
                </a:solidFill>
                <a:latin typeface="Times New Roman" panose="02020603050405020304" pitchFamily="18" charset="0"/>
              </a:rPr>
              <a:t>relation detection</a:t>
            </a:r>
            <a:r>
              <a:rPr lang="en-US" sz="2000" dirty="0">
                <a:solidFill>
                  <a:srgbClr val="000000"/>
                </a:solidFill>
                <a:latin typeface="Times New Roman" panose="02020603050405020304" pitchFamily="18" charset="0"/>
              </a:rPr>
              <a:t> to search for likely relations between different entities in the text.</a:t>
            </a:r>
            <a:endParaRPr lang="en-US" sz="2000" dirty="0"/>
          </a:p>
        </p:txBody>
      </p:sp>
    </p:spTree>
    <p:extLst>
      <p:ext uri="{BB962C8B-B14F-4D97-AF65-F5344CB8AC3E}">
        <p14:creationId xmlns:p14="http://schemas.microsoft.com/office/powerpoint/2010/main" val="85358988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r>
              <a:rPr lang="en-US" dirty="0" err="1" smtClean="0"/>
              <a:t>Cont</a:t>
            </a:r>
            <a:r>
              <a:rPr lang="en-US" dirty="0" smtClean="0"/>
              <a:t> ..</a:t>
            </a:r>
            <a:endParaRPr lang="en-US" dirty="0"/>
          </a:p>
        </p:txBody>
      </p:sp>
      <p:pic>
        <p:nvPicPr>
          <p:cNvPr id="40962" name="Picture 2" descr="../images/ie-archite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8153400" cy="601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37145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685800"/>
            <a:ext cx="4633595" cy="635000"/>
          </a:xfrm>
        </p:spPr>
        <p:txBody>
          <a:bodyPr/>
          <a:lstStyle/>
          <a:p>
            <a:endParaRPr lang="en-US"/>
          </a:p>
        </p:txBody>
      </p:sp>
      <p:sp>
        <p:nvSpPr>
          <p:cNvPr id="3" name="Rectangle 2"/>
          <p:cNvSpPr/>
          <p:nvPr/>
        </p:nvSpPr>
        <p:spPr>
          <a:xfrm>
            <a:off x="2688247" y="3244334"/>
            <a:ext cx="3767506" cy="369332"/>
          </a:xfrm>
          <a:prstGeom prst="rect">
            <a:avLst/>
          </a:prstGeom>
        </p:spPr>
        <p:txBody>
          <a:bodyPr wrap="none">
            <a:spAutoFit/>
          </a:bodyPr>
          <a:lstStyle/>
          <a:p>
            <a:r>
              <a:rPr lang="en-US" dirty="0"/>
              <a:t>https://www.nltk.org/book/ch07.html</a:t>
            </a:r>
          </a:p>
        </p:txBody>
      </p:sp>
    </p:spTree>
    <p:extLst>
      <p:ext uri="{BB962C8B-B14F-4D97-AF65-F5344CB8AC3E}">
        <p14:creationId xmlns:p14="http://schemas.microsoft.com/office/powerpoint/2010/main" val="332716051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844" y="235394"/>
            <a:ext cx="6219156" cy="1231106"/>
          </a:xfrm>
        </p:spPr>
        <p:txBody>
          <a:bodyPr/>
          <a:lstStyle/>
          <a:p>
            <a:pPr algn="just"/>
            <a:r>
              <a:rPr lang="en-IN" dirty="0"/>
              <a:t>Probabilistic models for information extraction</a:t>
            </a:r>
            <a:endParaRPr lang="en-US" dirty="0"/>
          </a:p>
        </p:txBody>
      </p:sp>
      <p:sp>
        <p:nvSpPr>
          <p:cNvPr id="3" name="Text Placeholder 2"/>
          <p:cNvSpPr>
            <a:spLocks noGrp="1"/>
          </p:cNvSpPr>
          <p:nvPr>
            <p:ph type="body" idx="1"/>
          </p:nvPr>
        </p:nvSpPr>
        <p:spPr>
          <a:xfrm>
            <a:off x="1099625" y="2274259"/>
            <a:ext cx="7841615" cy="307777"/>
          </a:xfrm>
        </p:spPr>
        <p:txBody>
          <a:bodyPr/>
          <a:lstStyle/>
          <a:p>
            <a:r>
              <a:rPr lang="en-US" sz="2000" dirty="0"/>
              <a:t>http://hanj.cs.illinois.edu/pdf/bkchap12_ysun.pdf</a:t>
            </a:r>
          </a:p>
        </p:txBody>
      </p:sp>
      <p:sp>
        <p:nvSpPr>
          <p:cNvPr id="4" name="Rectangle 3"/>
          <p:cNvSpPr/>
          <p:nvPr/>
        </p:nvSpPr>
        <p:spPr>
          <a:xfrm>
            <a:off x="1066800" y="3360086"/>
            <a:ext cx="7772400" cy="369332"/>
          </a:xfrm>
          <a:prstGeom prst="rect">
            <a:avLst/>
          </a:prstGeom>
        </p:spPr>
        <p:txBody>
          <a:bodyPr wrap="square">
            <a:spAutoFit/>
          </a:bodyPr>
          <a:lstStyle/>
          <a:p>
            <a:r>
              <a:rPr lang="en-US" dirty="0"/>
              <a:t>https://link.springer.com/chapter/10.1007/978-1-4614-3223-4_8</a:t>
            </a:r>
          </a:p>
        </p:txBody>
      </p:sp>
      <p:sp>
        <p:nvSpPr>
          <p:cNvPr id="5" name="Rectangle 4"/>
          <p:cNvSpPr/>
          <p:nvPr/>
        </p:nvSpPr>
        <p:spPr>
          <a:xfrm>
            <a:off x="762000" y="4507468"/>
            <a:ext cx="8077200" cy="338554"/>
          </a:xfrm>
          <a:prstGeom prst="rect">
            <a:avLst/>
          </a:prstGeom>
        </p:spPr>
        <p:txBody>
          <a:bodyPr wrap="square">
            <a:spAutoFit/>
          </a:bodyPr>
          <a:lstStyle/>
          <a:p>
            <a:r>
              <a:rPr lang="en-US" sz="1600" dirty="0"/>
              <a:t>https://www.researchgate.net/publication/287910198_Probabilistic_Models_for_Text_Mining</a:t>
            </a:r>
          </a:p>
        </p:txBody>
      </p:sp>
    </p:spTree>
    <p:extLst>
      <p:ext uri="{BB962C8B-B14F-4D97-AF65-F5344CB8AC3E}">
        <p14:creationId xmlns:p14="http://schemas.microsoft.com/office/powerpoint/2010/main" val="192331596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838200"/>
            <a:ext cx="6212332" cy="615553"/>
          </a:xfrm>
        </p:spPr>
        <p:txBody>
          <a:bodyPr/>
          <a:lstStyle/>
          <a:p>
            <a:r>
              <a:rPr lang="en-IN" dirty="0"/>
              <a:t>Text </a:t>
            </a:r>
            <a:r>
              <a:rPr lang="en-IN" dirty="0" smtClean="0"/>
              <a:t>Mining Applications</a:t>
            </a:r>
            <a:endParaRPr lang="en-US" dirty="0"/>
          </a:p>
        </p:txBody>
      </p:sp>
      <p:sp>
        <p:nvSpPr>
          <p:cNvPr id="3" name="Text Placeholder 2"/>
          <p:cNvSpPr>
            <a:spLocks noGrp="1"/>
          </p:cNvSpPr>
          <p:nvPr>
            <p:ph type="body" idx="1"/>
          </p:nvPr>
        </p:nvSpPr>
        <p:spPr>
          <a:xfrm>
            <a:off x="645668" y="1905000"/>
            <a:ext cx="7841615" cy="215444"/>
          </a:xfrm>
        </p:spPr>
        <p:txBody>
          <a:bodyPr/>
          <a:lstStyle/>
          <a:p>
            <a:r>
              <a:rPr lang="en-US" sz="1400" dirty="0"/>
              <a:t>https://www.upgrad.com/blog/what-is-text-mining-techniques-and-applications/</a:t>
            </a:r>
          </a:p>
        </p:txBody>
      </p:sp>
      <p:sp>
        <p:nvSpPr>
          <p:cNvPr id="4" name="Rectangle 3"/>
          <p:cNvSpPr/>
          <p:nvPr/>
        </p:nvSpPr>
        <p:spPr>
          <a:xfrm>
            <a:off x="1066800" y="2570554"/>
            <a:ext cx="4572000" cy="276999"/>
          </a:xfrm>
          <a:prstGeom prst="rect">
            <a:avLst/>
          </a:prstGeom>
        </p:spPr>
        <p:txBody>
          <a:bodyPr>
            <a:spAutoFit/>
          </a:bodyPr>
          <a:lstStyle/>
          <a:p>
            <a:r>
              <a:rPr lang="en-US" sz="1200" dirty="0"/>
              <a:t>https://www.expert.ai/blog/10-text-mining-examples/</a:t>
            </a:r>
          </a:p>
        </p:txBody>
      </p:sp>
      <p:sp>
        <p:nvSpPr>
          <p:cNvPr id="5" name="Rectangle 4"/>
          <p:cNvSpPr/>
          <p:nvPr/>
        </p:nvSpPr>
        <p:spPr>
          <a:xfrm>
            <a:off x="838200" y="3105835"/>
            <a:ext cx="7239000" cy="307777"/>
          </a:xfrm>
          <a:prstGeom prst="rect">
            <a:avLst/>
          </a:prstGeom>
        </p:spPr>
        <p:txBody>
          <a:bodyPr wrap="square">
            <a:spAutoFit/>
          </a:bodyPr>
          <a:lstStyle/>
          <a:p>
            <a:r>
              <a:rPr lang="en-US" sz="1400" dirty="0"/>
              <a:t>https://www.analyticssteps.com/blogs/what-text-mining-process-methods-and-applications</a:t>
            </a:r>
          </a:p>
        </p:txBody>
      </p:sp>
      <p:sp>
        <p:nvSpPr>
          <p:cNvPr id="6" name="Rectangle 5"/>
          <p:cNvSpPr/>
          <p:nvPr/>
        </p:nvSpPr>
        <p:spPr>
          <a:xfrm>
            <a:off x="838200" y="3832944"/>
            <a:ext cx="5905500" cy="369332"/>
          </a:xfrm>
          <a:prstGeom prst="rect">
            <a:avLst/>
          </a:prstGeom>
        </p:spPr>
        <p:txBody>
          <a:bodyPr wrap="square">
            <a:spAutoFit/>
          </a:bodyPr>
          <a:lstStyle/>
          <a:p>
            <a:r>
              <a:rPr lang="en-US" dirty="0"/>
              <a:t>https://www.repustate.com/blog/text-mining-applications/</a:t>
            </a:r>
          </a:p>
        </p:txBody>
      </p:sp>
      <p:sp>
        <p:nvSpPr>
          <p:cNvPr id="7" name="Rectangle 6"/>
          <p:cNvSpPr/>
          <p:nvPr/>
        </p:nvSpPr>
        <p:spPr>
          <a:xfrm>
            <a:off x="457200" y="4434092"/>
            <a:ext cx="7848600" cy="369332"/>
          </a:xfrm>
          <a:prstGeom prst="rect">
            <a:avLst/>
          </a:prstGeom>
        </p:spPr>
        <p:txBody>
          <a:bodyPr wrap="square">
            <a:spAutoFit/>
          </a:bodyPr>
          <a:lstStyle/>
          <a:p>
            <a:r>
              <a:rPr lang="en-US" dirty="0"/>
              <a:t>https://www.promptcloud.com/blog/best-applications-of-text-mining-analysis/</a:t>
            </a:r>
          </a:p>
        </p:txBody>
      </p:sp>
    </p:spTree>
    <p:extLst>
      <p:ext uri="{BB962C8B-B14F-4D97-AF65-F5344CB8AC3E}">
        <p14:creationId xmlns:p14="http://schemas.microsoft.com/office/powerpoint/2010/main" val="332055114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68" y="762000"/>
            <a:ext cx="6517132" cy="685800"/>
          </a:xfrm>
        </p:spPr>
        <p:txBody>
          <a:bodyPr/>
          <a:lstStyle/>
          <a:p>
            <a:r>
              <a:rPr lang="en-US" dirty="0" smtClean="0"/>
              <a:t>Text Mining Applications</a:t>
            </a:r>
            <a:endParaRPr lang="en-US" dirty="0"/>
          </a:p>
        </p:txBody>
      </p:sp>
      <p:sp>
        <p:nvSpPr>
          <p:cNvPr id="3" name="Text Placeholder 2"/>
          <p:cNvSpPr>
            <a:spLocks noGrp="1"/>
          </p:cNvSpPr>
          <p:nvPr>
            <p:ph type="body" idx="1"/>
          </p:nvPr>
        </p:nvSpPr>
        <p:spPr>
          <a:xfrm>
            <a:off x="1143000" y="1981200"/>
            <a:ext cx="6705600" cy="3877985"/>
          </a:xfrm>
        </p:spPr>
        <p:txBody>
          <a:bodyPr/>
          <a:lstStyle/>
          <a:p>
            <a:pPr marL="514350" indent="-514350">
              <a:buFontTx/>
              <a:buAutoNum type="arabicPeriod"/>
            </a:pPr>
            <a:r>
              <a:rPr lang="en-US" sz="2800" dirty="0" smtClean="0">
                <a:latin typeface="Times New Roman" panose="02020603050405020304" pitchFamily="18" charset="0"/>
                <a:cs typeface="Times New Roman" panose="02020603050405020304" pitchFamily="18" charset="0"/>
              </a:rPr>
              <a:t>Spam Filtering</a:t>
            </a:r>
          </a:p>
          <a:p>
            <a:pPr marL="514350" indent="-514350">
              <a:buFontTx/>
              <a:buAutoNum type="arabicPeriod"/>
            </a:pPr>
            <a:r>
              <a:rPr lang="en-US" sz="2800" dirty="0">
                <a:latin typeface="Times New Roman" panose="02020603050405020304" pitchFamily="18" charset="0"/>
                <a:cs typeface="Times New Roman" panose="02020603050405020304" pitchFamily="18" charset="0"/>
              </a:rPr>
              <a:t>Customer Care Services</a:t>
            </a:r>
          </a:p>
          <a:p>
            <a:pPr marL="514350" indent="-514350">
              <a:buAutoNum type="arabicPeriod"/>
            </a:pPr>
            <a:r>
              <a:rPr lang="en-US" sz="2800" dirty="0" smtClean="0">
                <a:latin typeface="Times New Roman" panose="02020603050405020304" pitchFamily="18" charset="0"/>
                <a:cs typeface="Times New Roman" panose="02020603050405020304" pitchFamily="18" charset="0"/>
              </a:rPr>
              <a:t>Prediction </a:t>
            </a:r>
            <a:r>
              <a:rPr lang="en-US" sz="2800" dirty="0">
                <a:latin typeface="Times New Roman" panose="02020603050405020304" pitchFamily="18" charset="0"/>
                <a:cs typeface="Times New Roman" panose="02020603050405020304" pitchFamily="18" charset="0"/>
              </a:rPr>
              <a:t>and Prevention of </a:t>
            </a:r>
            <a:r>
              <a:rPr lang="en-US" sz="2800" dirty="0" smtClean="0">
                <a:latin typeface="Times New Roman" panose="02020603050405020304" pitchFamily="18" charset="0"/>
                <a:cs typeface="Times New Roman" panose="02020603050405020304" pitchFamily="18" charset="0"/>
              </a:rPr>
              <a:t>Crime</a:t>
            </a:r>
          </a:p>
          <a:p>
            <a:pPr marL="514350" indent="-514350">
              <a:buFontTx/>
              <a:buAutoNum type="arabicPeriod"/>
            </a:pPr>
            <a:r>
              <a:rPr lang="en-US" sz="2800" dirty="0" smtClean="0">
                <a:latin typeface="Times New Roman" panose="02020603050405020304" pitchFamily="18" charset="0"/>
                <a:cs typeface="Times New Roman" panose="02020603050405020304" pitchFamily="18" charset="0"/>
              </a:rPr>
              <a:t>Risk Management</a:t>
            </a:r>
          </a:p>
          <a:p>
            <a:pPr marL="514350" indent="-514350">
              <a:buFontTx/>
              <a:buAutoNum type="arabicPeriod"/>
            </a:pPr>
            <a:r>
              <a:rPr lang="en-US" sz="2800" dirty="0">
                <a:latin typeface="Times New Roman" panose="02020603050405020304" pitchFamily="18" charset="0"/>
                <a:cs typeface="Times New Roman" panose="02020603050405020304" pitchFamily="18" charset="0"/>
              </a:rPr>
              <a:t>Knowledge Management</a:t>
            </a:r>
          </a:p>
          <a:p>
            <a:pPr marL="514350" indent="-514350">
              <a:buFontTx/>
              <a:buAutoNum type="arabicPeriod"/>
            </a:pPr>
            <a:r>
              <a:rPr lang="en-US" sz="2800" dirty="0" smtClean="0">
                <a:latin typeface="Times New Roman" panose="02020603050405020304" pitchFamily="18" charset="0"/>
                <a:cs typeface="Times New Roman" panose="02020603050405020304" pitchFamily="18" charset="0"/>
              </a:rPr>
              <a:t>Fraud </a:t>
            </a:r>
            <a:r>
              <a:rPr lang="en-US" sz="2800" dirty="0">
                <a:latin typeface="Times New Roman" panose="02020603050405020304" pitchFamily="18" charset="0"/>
                <a:cs typeface="Times New Roman" panose="02020603050405020304" pitchFamily="18" charset="0"/>
              </a:rPr>
              <a:t>Detection by Insurance Companies</a:t>
            </a:r>
          </a:p>
          <a:p>
            <a:pPr marL="514350" indent="-514350">
              <a:buFontTx/>
              <a:buAutoNum type="arabicPeriod"/>
            </a:pPr>
            <a:r>
              <a:rPr lang="en-US" sz="2800" dirty="0">
                <a:latin typeface="Times New Roman" panose="02020603050405020304" pitchFamily="18" charset="0"/>
                <a:cs typeface="Times New Roman" panose="02020603050405020304" pitchFamily="18" charset="0"/>
              </a:rPr>
              <a:t>Personalized Advertising</a:t>
            </a:r>
          </a:p>
          <a:p>
            <a:pPr marL="514350" indent="-514350">
              <a:buFontTx/>
              <a:buAutoNum type="arabicPeriod"/>
            </a:pPr>
            <a:r>
              <a:rPr lang="en-US" sz="2800" dirty="0">
                <a:latin typeface="Times New Roman" panose="02020603050405020304" pitchFamily="18" charset="0"/>
                <a:cs typeface="Times New Roman" panose="02020603050405020304" pitchFamily="18" charset="0"/>
              </a:rPr>
              <a:t>Business Intelligence</a:t>
            </a:r>
          </a:p>
          <a:p>
            <a:pPr marL="514350" indent="-514350">
              <a:buFontTx/>
              <a:buAutoNum type="arabicPeriod"/>
            </a:pPr>
            <a:r>
              <a:rPr lang="en-US" sz="2800" dirty="0">
                <a:latin typeface="Times New Roman" panose="02020603050405020304" pitchFamily="18" charset="0"/>
                <a:cs typeface="Times New Roman" panose="02020603050405020304" pitchFamily="18" charset="0"/>
              </a:rPr>
              <a:t>Content </a:t>
            </a:r>
            <a:r>
              <a:rPr lang="en-US" sz="2800" dirty="0" smtClean="0">
                <a:latin typeface="Times New Roman" panose="02020603050405020304" pitchFamily="18" charset="0"/>
                <a:cs typeface="Times New Roman" panose="02020603050405020304" pitchFamily="18" charset="0"/>
              </a:rPr>
              <a:t>Enrichment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490018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6028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4743</TotalTime>
  <Words>3540</Words>
  <Application>Microsoft Office PowerPoint</Application>
  <PresentationFormat>On-screen Show (4:3)</PresentationFormat>
  <Paragraphs>408</Paragraphs>
  <Slides>112</Slides>
  <Notes>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112</vt:i4>
      </vt:variant>
    </vt:vector>
  </HeadingPairs>
  <TitlesOfParts>
    <vt:vector size="124" baseType="lpstr">
      <vt:lpstr>宋体</vt:lpstr>
      <vt:lpstr>-apple-system</vt:lpstr>
      <vt:lpstr>Arial</vt:lpstr>
      <vt:lpstr>Bookman Uralic</vt:lpstr>
      <vt:lpstr>Calibri</vt:lpstr>
      <vt:lpstr>Courier New</vt:lpstr>
      <vt:lpstr>Times New Roman</vt:lpstr>
      <vt:lpstr>Tw Cen MT</vt:lpstr>
      <vt:lpstr>Verdana</vt:lpstr>
      <vt:lpstr>Wingdings</vt:lpstr>
      <vt:lpstr>Office Theme</vt:lpstr>
      <vt:lpstr>Worksheet</vt:lpstr>
      <vt:lpstr>Text Mining</vt:lpstr>
      <vt:lpstr>PowerPoint Presentation</vt:lpstr>
      <vt:lpstr>PowerPoint Presentation</vt:lpstr>
      <vt:lpstr>PowerPoint Presentation</vt:lpstr>
      <vt:lpstr>PowerPoint Presentation</vt:lpstr>
      <vt:lpstr>PowerPoint Presentation</vt:lpstr>
      <vt:lpstr>KDD Steps</vt:lpstr>
      <vt:lpstr>PowerPoint Presentation</vt:lpstr>
      <vt:lpstr>PowerPoint Presentation</vt:lpstr>
      <vt:lpstr>Example</vt:lpstr>
      <vt:lpstr>PowerPoint Presentation</vt:lpstr>
      <vt:lpstr>PowerPoint Presentation</vt:lpstr>
      <vt:lpstr>High-level text mining functional architecture</vt:lpstr>
      <vt:lpstr>Core text mining operations</vt:lpstr>
      <vt:lpstr>Frequent and Near Frequent Sets</vt:lpstr>
      <vt:lpstr>Cont ..</vt:lpstr>
      <vt:lpstr>Associations</vt:lpstr>
      <vt:lpstr>Cont ..</vt:lpstr>
      <vt:lpstr>Example</vt:lpstr>
      <vt:lpstr>Distributions</vt:lpstr>
      <vt:lpstr>PowerPoint Presentation</vt:lpstr>
      <vt:lpstr>PowerPoint Presentation</vt:lpstr>
      <vt:lpstr>Tokenization</vt:lpstr>
      <vt:lpstr>Python Implementation</vt:lpstr>
      <vt:lpstr>Term Frequency</vt:lpstr>
      <vt:lpstr>TF-IDF</vt:lpstr>
      <vt:lpstr>Cont ..</vt:lpstr>
      <vt:lpstr>Python implementation for TF</vt:lpstr>
      <vt:lpstr>Stemming</vt:lpstr>
      <vt:lpstr>Example</vt:lpstr>
      <vt:lpstr>Python Implementation -1</vt:lpstr>
      <vt:lpstr>Python Implementation -2</vt:lpstr>
      <vt:lpstr>Types of Stemming Algorithms</vt:lpstr>
      <vt:lpstr>Lemmatization</vt:lpstr>
      <vt:lpstr>Example</vt:lpstr>
      <vt:lpstr>Cont ..</vt:lpstr>
      <vt:lpstr>Stemming Vs Lemmatization</vt:lpstr>
      <vt:lpstr>Cont ..</vt:lpstr>
      <vt:lpstr>Approaches to Lemmatization </vt:lpstr>
      <vt:lpstr>Categorization</vt:lpstr>
      <vt:lpstr>PowerPoint Presentation</vt:lpstr>
      <vt:lpstr>Classification Process (1): Model Construction</vt:lpstr>
      <vt:lpstr>Classification Process (2): Use the Model in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Vectorization </vt:lpstr>
      <vt:lpstr>PowerPoint Presentation</vt:lpstr>
      <vt:lpstr>PowerPoint Presentation</vt:lpstr>
      <vt:lpstr>Example</vt:lpstr>
      <vt:lpstr>PowerPoint Presentation</vt:lpstr>
      <vt:lpstr>Term Frequency</vt:lpstr>
      <vt:lpstr>PowerPoint Presentation</vt:lpstr>
      <vt:lpstr>PowerPoint Presentation</vt:lpstr>
      <vt:lpstr>PowerPoint Presentation</vt:lpstr>
      <vt:lpstr>PowerPoint Presentation</vt:lpstr>
      <vt:lpstr>PowerPoint Presentation</vt:lpstr>
      <vt:lpstr>PowerPoint Presentation</vt:lpstr>
      <vt:lpstr>Clustering</vt:lpstr>
      <vt:lpstr>PowerPoint Presentation</vt:lpstr>
      <vt:lpstr>Good Cluster</vt:lpstr>
      <vt:lpstr>PowerPoint Presentation</vt:lpstr>
      <vt:lpstr>Similarity Measures</vt:lpstr>
      <vt:lpstr>Use cases of clustering algorithms</vt:lpstr>
      <vt:lpstr>Document Clustering </vt:lpstr>
      <vt:lpstr>Image Segmentation </vt:lpstr>
      <vt:lpstr>PowerPoint Presentation</vt:lpstr>
      <vt:lpstr>Search Result Grouping </vt:lpstr>
      <vt:lpstr>Types of Clustering Techniques</vt:lpstr>
      <vt:lpstr>Major Clustering Approaches</vt:lpstr>
      <vt:lpstr>Partitioning Algorithms: Basic Concept</vt:lpstr>
      <vt:lpstr>The K-Means Clustering Method </vt:lpstr>
      <vt:lpstr>The K-Means Clustering Method </vt:lpstr>
      <vt:lpstr>Hierarchical Clustering</vt:lpstr>
      <vt:lpstr>AGNES (Agglomerative Nesting)</vt:lpstr>
      <vt:lpstr>DIANA (Divisive Analysis)</vt:lpstr>
      <vt:lpstr>CHAMELEON</vt:lpstr>
      <vt:lpstr>Overall Framework of CHAMELEON</vt:lpstr>
      <vt:lpstr>Density-Based Clustering Methods</vt:lpstr>
      <vt:lpstr>DBSCAN: Density Based Spatial Clustering of Applications with Noise</vt:lpstr>
      <vt:lpstr>DBSCAN: The Algorithm</vt:lpstr>
      <vt:lpstr>Grid-Based Clustering Method </vt:lpstr>
      <vt:lpstr>Model-Based Clustering Methods</vt:lpstr>
      <vt:lpstr>Information extraction (IE) </vt:lpstr>
      <vt:lpstr>Example</vt:lpstr>
      <vt:lpstr>Cont ..</vt:lpstr>
      <vt:lpstr>How does Information Extraction work? </vt:lpstr>
      <vt:lpstr>Information Extraction Architecture</vt:lpstr>
      <vt:lpstr>Cont ..</vt:lpstr>
      <vt:lpstr>PowerPoint Presentation</vt:lpstr>
      <vt:lpstr>Probabilistic models for information extraction</vt:lpstr>
      <vt:lpstr>Text Mining Applications</vt:lpstr>
      <vt:lpstr>Text Mining Applications</vt:lpstr>
      <vt:lpstr>PowerPoint Presentation</vt:lpstr>
      <vt:lpstr>Spam Filtering </vt:lpstr>
      <vt:lpstr>Customer Care Services </vt:lpstr>
      <vt:lpstr>Prediction and Prevention of Crime </vt:lpstr>
      <vt:lpstr>Risk Management </vt:lpstr>
      <vt:lpstr>Knowledge Management </vt:lpstr>
      <vt:lpstr>Fraud Detection by Insurance Companies </vt:lpstr>
      <vt:lpstr>Personalized Advertising </vt:lpstr>
      <vt:lpstr>Business Intelligence</vt:lpstr>
      <vt:lpstr>Content analysis</vt:lpstr>
      <vt:lpstr>Types of Content Analysis</vt:lpstr>
      <vt:lpstr>PowerPoint Presentation</vt:lpstr>
      <vt:lpstr>Example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Project Management Rational Unified Framework</dc:title>
  <dc:creator>Bojana</dc:creator>
  <cp:lastModifiedBy>Windows User</cp:lastModifiedBy>
  <cp:revision>616</cp:revision>
  <dcterms:created xsi:type="dcterms:W3CDTF">2020-08-09T07:27:31Z</dcterms:created>
  <dcterms:modified xsi:type="dcterms:W3CDTF">2023-08-18T15:27:17Z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2020-08-09T00:00:00Z</vt:filetime>
  </property>
  <property fmtid="{D5CDD505-2E9C-101B-9397-08002B2CF9AE}" pid="3" name="Creator">
    <vt:lpwstr>Microsoft® Office PowerPoint® 2007</vt:lpwstr>
  </property>
  <property fmtid="{D5CDD505-2E9C-101B-9397-08002B2CF9AE}" pid="4" name="LastSaved">
    <vt:filetime>2020-08-09T00:00:00Z</vt:filetime>
  </property>
</Properties>
</file>